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5"/>
  </p:notesMasterIdLst>
  <p:sldIdLst>
    <p:sldId id="256" r:id="rId2"/>
    <p:sldId id="258" r:id="rId3"/>
    <p:sldId id="330" r:id="rId4"/>
    <p:sldId id="329" r:id="rId5"/>
    <p:sldId id="260" r:id="rId6"/>
    <p:sldId id="263" r:id="rId7"/>
    <p:sldId id="262" r:id="rId8"/>
    <p:sldId id="264" r:id="rId9"/>
    <p:sldId id="328" r:id="rId10"/>
    <p:sldId id="259" r:id="rId11"/>
    <p:sldId id="266" r:id="rId12"/>
    <p:sldId id="267" r:id="rId13"/>
    <p:sldId id="261" r:id="rId14"/>
    <p:sldId id="265" r:id="rId15"/>
    <p:sldId id="297" r:id="rId16"/>
    <p:sldId id="271" r:id="rId17"/>
    <p:sldId id="268" r:id="rId18"/>
    <p:sldId id="269" r:id="rId19"/>
    <p:sldId id="270" r:id="rId20"/>
    <p:sldId id="299" r:id="rId21"/>
    <p:sldId id="300" r:id="rId22"/>
    <p:sldId id="272" r:id="rId23"/>
    <p:sldId id="302" r:id="rId24"/>
    <p:sldId id="326" r:id="rId25"/>
    <p:sldId id="327" r:id="rId26"/>
    <p:sldId id="275" r:id="rId27"/>
    <p:sldId id="276" r:id="rId28"/>
    <p:sldId id="337" r:id="rId29"/>
    <p:sldId id="320" r:id="rId30"/>
    <p:sldId id="278" r:id="rId31"/>
    <p:sldId id="291" r:id="rId32"/>
    <p:sldId id="292" r:id="rId33"/>
    <p:sldId id="323" r:id="rId34"/>
    <p:sldId id="279" r:id="rId35"/>
    <p:sldId id="293" r:id="rId36"/>
    <p:sldId id="280" r:id="rId37"/>
    <p:sldId id="325" r:id="rId38"/>
    <p:sldId id="287" r:id="rId39"/>
    <p:sldId id="324" r:id="rId40"/>
    <p:sldId id="288" r:id="rId41"/>
    <p:sldId id="289" r:id="rId42"/>
    <p:sldId id="334" r:id="rId43"/>
    <p:sldId id="283" r:id="rId44"/>
    <p:sldId id="281" r:id="rId45"/>
    <p:sldId id="285" r:id="rId46"/>
    <p:sldId id="286" r:id="rId47"/>
    <p:sldId id="284" r:id="rId48"/>
    <p:sldId id="314" r:id="rId49"/>
    <p:sldId id="290" r:id="rId50"/>
    <p:sldId id="294" r:id="rId51"/>
    <p:sldId id="295" r:id="rId52"/>
    <p:sldId id="296" r:id="rId53"/>
    <p:sldId id="313" r:id="rId54"/>
    <p:sldId id="317" r:id="rId55"/>
    <p:sldId id="336" r:id="rId56"/>
    <p:sldId id="315" r:id="rId57"/>
    <p:sldId id="316" r:id="rId58"/>
    <p:sldId id="318" r:id="rId59"/>
    <p:sldId id="311" r:id="rId60"/>
    <p:sldId id="310" r:id="rId61"/>
    <p:sldId id="312" r:id="rId62"/>
    <p:sldId id="319" r:id="rId63"/>
    <p:sldId id="33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9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0" autoAdjust="0"/>
    <p:restoredTop sz="76870" autoAdjust="0"/>
  </p:normalViewPr>
  <p:slideViewPr>
    <p:cSldViewPr snapToGrid="0" snapToObjects="1">
      <p:cViewPr varScale="1">
        <p:scale>
          <a:sx n="69" d="100"/>
          <a:sy n="69" d="100"/>
        </p:scale>
        <p:origin x="-167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745F59-744B-B346-AFFD-275F2EEE232E}" type="datetimeFigureOut">
              <a:rPr lang="en-US" smtClean="0"/>
              <a:t>18-09-10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0A4C40-2248-1042-BC73-37C8671965A4}" type="slidenum">
              <a:rPr lang="en-US" smtClean="0"/>
              <a:t>‹#›</a:t>
            </a:fld>
            <a:endParaRPr lang="en-US"/>
          </a:p>
        </p:txBody>
      </p:sp>
    </p:spTree>
    <p:extLst>
      <p:ext uri="{BB962C8B-B14F-4D97-AF65-F5344CB8AC3E}">
        <p14:creationId xmlns:p14="http://schemas.microsoft.com/office/powerpoint/2010/main" val="16685182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We’ll have a question and answer period, so if you have</a:t>
            </a:r>
            <a:r>
              <a:rPr lang="en-US" baseline="0" dirty="0" smtClean="0"/>
              <a:t> a question, please write it down</a:t>
            </a:r>
          </a:p>
          <a:p>
            <a:endParaRPr lang="en-US" baseline="0" dirty="0" smtClean="0"/>
          </a:p>
          <a:p>
            <a:endParaRPr lang="en-US" baseline="0" dirty="0" smtClean="0"/>
          </a:p>
          <a:p>
            <a:r>
              <a:rPr lang="en-US" baseline="0" dirty="0" smtClean="0"/>
              <a:t>(PREP: plug in USB connector for clicker.  open up scratch new, harmony’s “DO IT”, and Tony’s “Shark Bite”)</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1</a:t>
            </a:fld>
            <a:endParaRPr lang="en-US"/>
          </a:p>
        </p:txBody>
      </p:sp>
    </p:spTree>
    <p:extLst>
      <p:ext uri="{BB962C8B-B14F-4D97-AF65-F5344CB8AC3E}">
        <p14:creationId xmlns:p14="http://schemas.microsoft.com/office/powerpoint/2010/main" val="960451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Expected</a:t>
            </a:r>
            <a:r>
              <a:rPr lang="en-US" baseline="0" dirty="0" smtClean="0"/>
              <a:t> </a:t>
            </a:r>
            <a:r>
              <a:rPr lang="en-US" dirty="0" smtClean="0"/>
              <a:t>Software</a:t>
            </a:r>
            <a:r>
              <a:rPr lang="en-US" baseline="0" dirty="0" smtClean="0"/>
              <a:t> Developer Job Growth: 24%</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22</a:t>
            </a:fld>
            <a:endParaRPr lang="en-US"/>
          </a:p>
        </p:txBody>
      </p:sp>
    </p:spTree>
    <p:extLst>
      <p:ext uri="{BB962C8B-B14F-4D97-AF65-F5344CB8AC3E}">
        <p14:creationId xmlns:p14="http://schemas.microsoft.com/office/powerpoint/2010/main" val="266281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Teaching</a:t>
            </a:r>
            <a:r>
              <a:rPr lang="en-US" baseline="0" dirty="0" smtClean="0"/>
              <a:t> writing isn’t necessarily to make everyone a professional writer</a:t>
            </a:r>
            <a:endParaRPr lang="en-US" dirty="0" smtClean="0"/>
          </a:p>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23</a:t>
            </a:fld>
            <a:endParaRPr lang="en-US"/>
          </a:p>
        </p:txBody>
      </p:sp>
    </p:spTree>
    <p:extLst>
      <p:ext uri="{BB962C8B-B14F-4D97-AF65-F5344CB8AC3E}">
        <p14:creationId xmlns:p14="http://schemas.microsoft.com/office/powerpoint/2010/main" val="398113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24</a:t>
            </a:fld>
            <a:endParaRPr lang="en-US"/>
          </a:p>
        </p:txBody>
      </p:sp>
    </p:spTree>
    <p:extLst>
      <p:ext uri="{BB962C8B-B14F-4D97-AF65-F5344CB8AC3E}">
        <p14:creationId xmlns:p14="http://schemas.microsoft.com/office/powerpoint/2010/main" val="398113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25</a:t>
            </a:fld>
            <a:endParaRPr lang="en-US"/>
          </a:p>
        </p:txBody>
      </p:sp>
    </p:spTree>
    <p:extLst>
      <p:ext uri="{BB962C8B-B14F-4D97-AF65-F5344CB8AC3E}">
        <p14:creationId xmlns:p14="http://schemas.microsoft.com/office/powerpoint/2010/main" val="398113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Coding:,</a:t>
            </a:r>
            <a:r>
              <a:rPr lang="en-US" baseline="0" dirty="0" smtClean="0"/>
              <a:t> you can start small.</a:t>
            </a:r>
          </a:p>
          <a:p>
            <a:endParaRPr lang="en-US" baseline="0" dirty="0" smtClean="0"/>
          </a:p>
          <a:p>
            <a:r>
              <a:rPr lang="en-US" baseline="0" dirty="0" smtClean="0"/>
              <a:t>Learn a simple skill and then grow from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26</a:t>
            </a:fld>
            <a:endParaRPr lang="en-US"/>
          </a:p>
        </p:txBody>
      </p:sp>
    </p:spTree>
    <p:extLst>
      <p:ext uri="{BB962C8B-B14F-4D97-AF65-F5344CB8AC3E}">
        <p14:creationId xmlns:p14="http://schemas.microsoft.com/office/powerpoint/2010/main" val="976862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30</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31</a:t>
            </a:fld>
            <a:endParaRPr lang="en-US"/>
          </a:p>
        </p:txBody>
      </p:sp>
    </p:spTree>
    <p:extLst>
      <p:ext uri="{BB962C8B-B14F-4D97-AF65-F5344CB8AC3E}">
        <p14:creationId xmlns:p14="http://schemas.microsoft.com/office/powerpoint/2010/main" val="1694254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32</a:t>
            </a:fld>
            <a:endParaRPr lang="en-US"/>
          </a:p>
        </p:txBody>
      </p:sp>
    </p:spTree>
    <p:extLst>
      <p:ext uri="{BB962C8B-B14F-4D97-AF65-F5344CB8AC3E}">
        <p14:creationId xmlns:p14="http://schemas.microsoft.com/office/powerpoint/2010/main" val="169425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34</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scratch.mit.edu</a:t>
            </a:r>
            <a:r>
              <a:rPr lang="en-US" dirty="0" smtClean="0"/>
              <a:t>/projects/170570420</a:t>
            </a:r>
          </a:p>
          <a:p>
            <a:endParaRPr lang="en-US" dirty="0" smtClean="0"/>
          </a:p>
          <a:p>
            <a:r>
              <a:rPr lang="en-US" dirty="0" smtClean="0"/>
              <a:t>(</a:t>
            </a:r>
            <a:r>
              <a:rPr lang="en-US" dirty="0" err="1" smtClean="0"/>
              <a:t>HarmonyMoritz</a:t>
            </a:r>
            <a:r>
              <a:rPr lang="en-US" baseline="0" dirty="0" smtClean="0"/>
              <a:t> project: “DO IT”)</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35</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a:t>
            </a:fld>
            <a:endParaRPr lang="en-US"/>
          </a:p>
        </p:txBody>
      </p:sp>
    </p:spTree>
    <p:extLst>
      <p:ext uri="{BB962C8B-B14F-4D97-AF65-F5344CB8AC3E}">
        <p14:creationId xmlns:p14="http://schemas.microsoft.com/office/powerpoint/2010/main" val="1518697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scratch.mit.edu</a:t>
            </a:r>
            <a:r>
              <a:rPr lang="en-US" dirty="0" smtClean="0"/>
              <a:t>/projects/197719344/</a:t>
            </a:r>
          </a:p>
          <a:p>
            <a:endParaRPr lang="en-US" dirty="0" smtClean="0"/>
          </a:p>
          <a:p>
            <a:r>
              <a:rPr lang="en-US" dirty="0" smtClean="0"/>
              <a:t>(</a:t>
            </a:r>
            <a:r>
              <a:rPr lang="en-US" dirty="0" err="1" smtClean="0"/>
              <a:t>tonymoritz</a:t>
            </a:r>
            <a:r>
              <a:rPr lang="en-US" dirty="0" smtClean="0"/>
              <a:t> project “SHARK BITE”)</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36</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idea:</a:t>
            </a:r>
            <a:r>
              <a:rPr lang="en-US" baseline="0" dirty="0" smtClean="0"/>
              <a:t> </a:t>
            </a:r>
            <a:r>
              <a:rPr lang="en-US" dirty="0" err="1" smtClean="0"/>
              <a:t>TechRocket</a:t>
            </a:r>
            <a:r>
              <a:rPr lang="en-US" dirty="0" smtClean="0"/>
              <a:t> (online</a:t>
            </a:r>
            <a:r>
              <a:rPr lang="en-US" baseline="0" dirty="0" smtClean="0"/>
              <a:t> platform)</a:t>
            </a:r>
          </a:p>
          <a:p>
            <a:endParaRPr lang="en-US" baseline="0" dirty="0" smtClean="0"/>
          </a:p>
          <a:p>
            <a:r>
              <a:rPr lang="en-US" baseline="0" dirty="0" smtClean="0"/>
              <a:t>Better idea is CFT </a:t>
            </a:r>
            <a:r>
              <a:rPr lang="en-US" baseline="0" dirty="0" smtClean="0"/>
              <a:t>(talk to me later </a:t>
            </a:r>
            <a:r>
              <a:rPr lang="en-US" baseline="0" dirty="0" smtClean="0"/>
              <a:t>if you’d like to hear about this one)</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38</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Font</a:t>
            </a:r>
            <a:r>
              <a:rPr lang="en-US" baseline="0" dirty="0" smtClean="0"/>
              <a:t> End: what the user sees (visual)</a:t>
            </a:r>
          </a:p>
          <a:p>
            <a:endParaRPr lang="en-US" baseline="0" dirty="0" smtClean="0"/>
          </a:p>
          <a:p>
            <a:r>
              <a:rPr lang="en-US" baseline="0" dirty="0" smtClean="0"/>
              <a:t>Back End the processing that the user cannot see - not visual</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39</a:t>
            </a:fld>
            <a:endParaRPr lang="en-US"/>
          </a:p>
        </p:txBody>
      </p:sp>
    </p:spTree>
    <p:extLst>
      <p:ext uri="{BB962C8B-B14F-4D97-AF65-F5344CB8AC3E}">
        <p14:creationId xmlns:p14="http://schemas.microsoft.com/office/powerpoint/2010/main" val="483424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40</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41</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42</a:t>
            </a:fld>
            <a:endParaRPr lang="en-US"/>
          </a:p>
        </p:txBody>
      </p:sp>
    </p:spTree>
    <p:extLst>
      <p:ext uri="{BB962C8B-B14F-4D97-AF65-F5344CB8AC3E}">
        <p14:creationId xmlns:p14="http://schemas.microsoft.com/office/powerpoint/2010/main" val="2183584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They’re fun</a:t>
            </a:r>
          </a:p>
          <a:p>
            <a:r>
              <a:rPr lang="en-US" dirty="0" smtClean="0"/>
              <a:t>Kids play them</a:t>
            </a:r>
            <a:r>
              <a:rPr lang="en-US" baseline="0" dirty="0" smtClean="0"/>
              <a:t> for a while and then discard them when they’re no longer fun (Tony story)</a:t>
            </a:r>
            <a:endParaRPr lang="en-US" dirty="0" smtClean="0"/>
          </a:p>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43</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Tony &gt; </a:t>
            </a:r>
            <a:r>
              <a:rPr lang="en-US" dirty="0" err="1" smtClean="0"/>
              <a:t>Mindstorms</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44</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“Take this for instance...”</a:t>
            </a:r>
          </a:p>
          <a:p>
            <a:endParaRPr lang="en-US" dirty="0" smtClean="0"/>
          </a:p>
          <a:p>
            <a:r>
              <a:rPr lang="en-US" dirty="0" smtClean="0"/>
              <a:t>Story</a:t>
            </a:r>
            <a:r>
              <a:rPr lang="en-US" baseline="0" dirty="0" smtClean="0"/>
              <a:t> of Tony with Expensive </a:t>
            </a:r>
            <a:r>
              <a:rPr lang="en-US" baseline="0" dirty="0" err="1" smtClean="0"/>
              <a:t>Mindstorms</a:t>
            </a:r>
            <a:r>
              <a:rPr lang="en-US" baseline="0" dirty="0" smtClean="0"/>
              <a:t> Kit</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45</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Let’s get a little exercise:</a:t>
            </a:r>
          </a:p>
          <a:p>
            <a:endParaRPr lang="en-US" dirty="0" smtClean="0"/>
          </a:p>
          <a:p>
            <a:r>
              <a:rPr lang="en-US" dirty="0" smtClean="0"/>
              <a:t>Stand</a:t>
            </a:r>
            <a:r>
              <a:rPr lang="en-US" baseline="0" dirty="0" smtClean="0"/>
              <a:t> up if </a:t>
            </a:r>
            <a:r>
              <a:rPr lang="en-US" dirty="0" smtClean="0"/>
              <a:t>you parents have kids</a:t>
            </a:r>
            <a:r>
              <a:rPr lang="en-US" baseline="0" dirty="0" smtClean="0"/>
              <a:t> who do math as part of their schooling?</a:t>
            </a:r>
            <a:endParaRPr lang="en-US" dirty="0" smtClean="0"/>
          </a:p>
          <a:p>
            <a:r>
              <a:rPr lang="en-US" baseline="0" dirty="0" smtClean="0"/>
              <a:t>Keep standing if you have at least one kid at home who is GOOD at math.</a:t>
            </a:r>
          </a:p>
          <a:p>
            <a:r>
              <a:rPr lang="en-US" baseline="0" dirty="0" smtClean="0"/>
              <a:t>Keep standing if these same kids ENJOY math.</a:t>
            </a:r>
          </a:p>
          <a:p>
            <a:r>
              <a:rPr lang="en-US" baseline="0" dirty="0" smtClean="0"/>
              <a:t>Keep standing if these same kids purchase books or go online to get additional math problems that they can do just for fun.</a:t>
            </a:r>
          </a:p>
          <a:p>
            <a:endParaRPr lang="en-US" baseline="0" dirty="0" smtClean="0"/>
          </a:p>
          <a:p>
            <a:r>
              <a:rPr lang="en-US" baseline="0" dirty="0" smtClean="0"/>
              <a:t>So almost NONE of you have kids who are motivated to do math on their own, but almost ALL of you have kids who are doing math anyway as part of their education.</a:t>
            </a:r>
          </a:p>
          <a:p>
            <a:endParaRPr lang="en-US" baseline="0" dirty="0" smtClean="0"/>
          </a:p>
          <a:p>
            <a:r>
              <a:rPr lang="en-US" baseline="0" dirty="0" smtClean="0"/>
              <a:t>And there’s the key...</a:t>
            </a:r>
            <a:endParaRPr lang="en-US" dirty="0" smtClean="0"/>
          </a:p>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46</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3</a:t>
            </a:fld>
            <a:endParaRPr lang="en-US"/>
          </a:p>
        </p:txBody>
      </p:sp>
    </p:spTree>
    <p:extLst>
      <p:ext uri="{BB962C8B-B14F-4D97-AF65-F5344CB8AC3E}">
        <p14:creationId xmlns:p14="http://schemas.microsoft.com/office/powerpoint/2010/main" val="1518697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47</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48</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49</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50</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err="1" smtClean="0"/>
              <a:t>Sugata</a:t>
            </a:r>
            <a:r>
              <a:rPr lang="en-US" dirty="0" smtClean="0"/>
              <a:t> </a:t>
            </a:r>
            <a:r>
              <a:rPr lang="en-US" dirty="0" err="1" smtClean="0"/>
              <a:t>Mitra</a:t>
            </a:r>
            <a:r>
              <a:rPr lang="en-US" dirty="0" smtClean="0"/>
              <a:t>,</a:t>
            </a:r>
            <a:r>
              <a:rPr lang="en-US" baseline="0" dirty="0" smtClean="0"/>
              <a:t> professor of educational technology at the University of Newcastle, studies how illiterate Indian Children teach themselves.</a:t>
            </a:r>
          </a:p>
          <a:p>
            <a:endParaRPr lang="en-US" baseline="0" dirty="0" smtClean="0"/>
          </a:p>
          <a:p>
            <a:r>
              <a:rPr lang="en-US" dirty="0" smtClean="0"/>
              <a:t>calls</a:t>
            </a:r>
            <a:r>
              <a:rPr lang="en-US" baseline="0" dirty="0" smtClean="0"/>
              <a:t> it “Granny Cloud”: Volunteer “grannies” who ask questions and say encouraging things.</a:t>
            </a:r>
          </a:p>
          <a:p>
            <a:endParaRPr lang="en-US" baseline="0" dirty="0" smtClean="0"/>
          </a:p>
          <a:p>
            <a:r>
              <a:rPr lang="en-US" baseline="0" dirty="0" smtClean="0"/>
              <a:t>In </a:t>
            </a:r>
            <a:r>
              <a:rPr lang="en-US" baseline="0" dirty="0" err="1" smtClean="0"/>
              <a:t>Sugata’s</a:t>
            </a:r>
            <a:r>
              <a:rPr lang="en-US" baseline="0" dirty="0" smtClean="0"/>
              <a:t> experience, having a “granny” increases learning by up to 67%!</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51</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52</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53</a:t>
            </a:fld>
            <a:endParaRPr lang="en-US"/>
          </a:p>
        </p:txBody>
      </p:sp>
    </p:spTree>
    <p:extLst>
      <p:ext uri="{BB962C8B-B14F-4D97-AF65-F5344CB8AC3E}">
        <p14:creationId xmlns:p14="http://schemas.microsoft.com/office/powerpoint/2010/main" val="258830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55</a:t>
            </a:fld>
            <a:endParaRPr lang="en-US"/>
          </a:p>
        </p:txBody>
      </p:sp>
    </p:spTree>
    <p:extLst>
      <p:ext uri="{BB962C8B-B14F-4D97-AF65-F5344CB8AC3E}">
        <p14:creationId xmlns:p14="http://schemas.microsoft.com/office/powerpoint/2010/main" val="3734257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57</a:t>
            </a:fld>
            <a:endParaRPr lang="en-US"/>
          </a:p>
        </p:txBody>
      </p:sp>
    </p:spTree>
    <p:extLst>
      <p:ext uri="{BB962C8B-B14F-4D97-AF65-F5344CB8AC3E}">
        <p14:creationId xmlns:p14="http://schemas.microsoft.com/office/powerpoint/2010/main" val="4133889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Story</a:t>
            </a:r>
            <a:r>
              <a:rPr lang="en-US" baseline="0" dirty="0" smtClean="0"/>
              <a:t> about Tony and </a:t>
            </a:r>
            <a:r>
              <a:rPr lang="en-US" baseline="0" dirty="0" err="1" smtClean="0"/>
              <a:t>CoderDojo</a:t>
            </a:r>
            <a:endParaRPr lang="en-US" baseline="0" dirty="0" smtClean="0"/>
          </a:p>
          <a:p>
            <a:endParaRPr lang="en-US" baseline="0" dirty="0" smtClean="0"/>
          </a:p>
          <a:p>
            <a:r>
              <a:rPr lang="en-US" baseline="0" dirty="0" smtClean="0"/>
              <a:t>Our screens fast is the week before coder dojo</a:t>
            </a:r>
          </a:p>
          <a:p>
            <a:r>
              <a:rPr lang="en-US" baseline="0" dirty="0" smtClean="0"/>
              <a:t>He works that week on his project and presents</a:t>
            </a:r>
          </a:p>
          <a:p>
            <a:r>
              <a:rPr lang="en-US" baseline="0" dirty="0" smtClean="0"/>
              <a:t>1</a:t>
            </a:r>
            <a:r>
              <a:rPr lang="en-US" baseline="30000" dirty="0" smtClean="0"/>
              <a:t>st</a:t>
            </a:r>
            <a:r>
              <a:rPr lang="en-US" baseline="0" dirty="0" smtClean="0"/>
              <a:t> place two months in a row, then 2</a:t>
            </a:r>
            <a:r>
              <a:rPr lang="en-US" baseline="30000" dirty="0" smtClean="0"/>
              <a:t>nd</a:t>
            </a:r>
            <a:r>
              <a:rPr lang="en-US" baseline="0" dirty="0" smtClean="0"/>
              <a:t> place the third month</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58</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4</a:t>
            </a:fld>
            <a:endParaRPr lang="en-US"/>
          </a:p>
        </p:txBody>
      </p:sp>
    </p:spTree>
    <p:extLst>
      <p:ext uri="{BB962C8B-B14F-4D97-AF65-F5344CB8AC3E}">
        <p14:creationId xmlns:p14="http://schemas.microsoft.com/office/powerpoint/2010/main" val="1518697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Important</a:t>
            </a:r>
            <a:r>
              <a:rPr lang="en-US" baseline="0" dirty="0" smtClean="0"/>
              <a:t> distinction: CONSUMPTIVE and PRODUCTIVE Screen time</a:t>
            </a:r>
          </a:p>
          <a:p>
            <a:endParaRPr lang="en-US" dirty="0" smtClean="0"/>
          </a:p>
          <a:p>
            <a:r>
              <a:rPr lang="en-US" dirty="0" smtClean="0"/>
              <a:t>Try this with your own kids and watch what happens!</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59</a:t>
            </a:fld>
            <a:endParaRPr lang="en-US"/>
          </a:p>
        </p:txBody>
      </p:sp>
    </p:spTree>
    <p:extLst>
      <p:ext uri="{BB962C8B-B14F-4D97-AF65-F5344CB8AC3E}">
        <p14:creationId xmlns:p14="http://schemas.microsoft.com/office/powerpoint/2010/main" val="64067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Now’s a good time to open it up for questions!</a:t>
            </a:r>
          </a:p>
          <a:p>
            <a:endParaRPr lang="en-US" dirty="0" smtClean="0"/>
          </a:p>
          <a:p>
            <a:r>
              <a:rPr lang="en-US" dirty="0" smtClean="0"/>
              <a:t>If you wrote down any questions, please raise your hand, as</a:t>
            </a:r>
            <a:r>
              <a:rPr lang="en-US" baseline="0" dirty="0" smtClean="0"/>
              <a:t> there are probably others with the same question</a:t>
            </a:r>
            <a:r>
              <a:rPr lang="en-US" dirty="0" smtClean="0"/>
              <a:t>.</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60</a:t>
            </a:fld>
            <a:endParaRPr lang="en-US"/>
          </a:p>
        </p:txBody>
      </p:sp>
    </p:spTree>
    <p:extLst>
      <p:ext uri="{BB962C8B-B14F-4D97-AF65-F5344CB8AC3E}">
        <p14:creationId xmlns:p14="http://schemas.microsoft.com/office/powerpoint/2010/main" val="3577123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a:p>
            <a:pPr marL="171450" lvl="0" indent="-171450">
              <a:buFontTx/>
              <a:buChar char="•"/>
            </a:pPr>
            <a:r>
              <a:rPr lang="en-US" baseline="0" dirty="0" smtClean="0"/>
              <a:t>Looking </a:t>
            </a:r>
            <a:r>
              <a:rPr lang="en-US" baseline="0" dirty="0" smtClean="0"/>
              <a:t>at the changing climate and job market</a:t>
            </a:r>
          </a:p>
          <a:p>
            <a:pPr marL="628650" lvl="1" indent="-171450">
              <a:buFontTx/>
              <a:buChar char="•"/>
            </a:pPr>
            <a:r>
              <a:rPr lang="en-US" baseline="0" dirty="0" smtClean="0"/>
              <a:t>I want you to be forward-looking</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62</a:t>
            </a:fld>
            <a:endParaRPr lang="en-US"/>
          </a:p>
        </p:txBody>
      </p:sp>
    </p:spTree>
    <p:extLst>
      <p:ext uri="{BB962C8B-B14F-4D97-AF65-F5344CB8AC3E}">
        <p14:creationId xmlns:p14="http://schemas.microsoft.com/office/powerpoint/2010/main" val="93657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Prepare your kids for there</a:t>
            </a:r>
            <a:r>
              <a:rPr lang="en-US" baseline="0" dirty="0" smtClean="0"/>
              <a:t> future</a:t>
            </a:r>
          </a:p>
          <a:p>
            <a:endParaRPr lang="en-US" baseline="0" dirty="0" smtClean="0"/>
          </a:p>
          <a:p>
            <a:r>
              <a:rPr lang="en-US" baseline="0" dirty="0" smtClean="0"/>
              <a:t>I hope this talk gave you a few useful tools to help you do that.</a:t>
            </a:r>
          </a:p>
          <a:p>
            <a:endParaRPr lang="en-US" baseline="0" dirty="0" smtClean="0"/>
          </a:p>
          <a:p>
            <a:r>
              <a:rPr lang="en-US" baseline="0" dirty="0" smtClean="0"/>
              <a:t>Thank you for your time, and please come see me </a:t>
            </a:r>
            <a:r>
              <a:rPr lang="en-US" baseline="0" dirty="0" smtClean="0"/>
              <a:t>if you’d like to hear about the </a:t>
            </a:r>
            <a:r>
              <a:rPr lang="en-US" baseline="0" dirty="0" smtClean="0"/>
              <a:t>Code for Teens </a:t>
            </a:r>
            <a:r>
              <a:rPr lang="en-US" baseline="0" dirty="0" smtClean="0"/>
              <a:t>book</a:t>
            </a:r>
            <a:endParaRPr lang="en-US" baseline="0" dirty="0" smtClean="0"/>
          </a:p>
          <a:p>
            <a:endParaRPr lang="en-US" baseline="0" dirty="0" smtClean="0"/>
          </a:p>
          <a:p>
            <a:r>
              <a:rPr lang="en-US" baseline="0" dirty="0" smtClean="0"/>
              <a:t>Enjoy the rest </a:t>
            </a:r>
            <a:r>
              <a:rPr lang="en-US" baseline="0" smtClean="0"/>
              <a:t>of </a:t>
            </a:r>
            <a:r>
              <a:rPr lang="en-US" baseline="0" smtClean="0"/>
              <a:t>your day!</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63</a:t>
            </a:fld>
            <a:endParaRPr lang="en-US"/>
          </a:p>
        </p:txBody>
      </p:sp>
    </p:spTree>
    <p:extLst>
      <p:ext uri="{BB962C8B-B14F-4D97-AF65-F5344CB8AC3E}">
        <p14:creationId xmlns:p14="http://schemas.microsoft.com/office/powerpoint/2010/main" val="19457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(NEXT,</a:t>
            </a:r>
            <a:r>
              <a:rPr lang="en-US" baseline="0" dirty="0" smtClean="0"/>
              <a:t> right away)</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15</a:t>
            </a:fld>
            <a:endParaRPr lang="en-US"/>
          </a:p>
        </p:txBody>
      </p:sp>
    </p:spTree>
    <p:extLst>
      <p:ext uri="{BB962C8B-B14F-4D97-AF65-F5344CB8AC3E}">
        <p14:creationId xmlns:p14="http://schemas.microsoft.com/office/powerpoint/2010/main" val="637000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16</a:t>
            </a:fld>
            <a:endParaRPr lang="en-US"/>
          </a:p>
        </p:txBody>
      </p:sp>
    </p:spTree>
    <p:extLst>
      <p:ext uri="{BB962C8B-B14F-4D97-AF65-F5344CB8AC3E}">
        <p14:creationId xmlns:p14="http://schemas.microsoft.com/office/powerpoint/2010/main" val="611427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17</a:t>
            </a:fld>
            <a:endParaRPr lang="en-US"/>
          </a:p>
        </p:txBody>
      </p:sp>
    </p:spTree>
    <p:extLst>
      <p:ext uri="{BB962C8B-B14F-4D97-AF65-F5344CB8AC3E}">
        <p14:creationId xmlns:p14="http://schemas.microsoft.com/office/powerpoint/2010/main" val="1093276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(Move FAST through these!)</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20</a:t>
            </a:fld>
            <a:endParaRPr lang="en-US"/>
          </a:p>
        </p:txBody>
      </p:sp>
    </p:spTree>
    <p:extLst>
      <p:ext uri="{BB962C8B-B14F-4D97-AF65-F5344CB8AC3E}">
        <p14:creationId xmlns:p14="http://schemas.microsoft.com/office/powerpoint/2010/main" val="307180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Either as a CAREER</a:t>
            </a:r>
          </a:p>
          <a:p>
            <a:r>
              <a:rPr lang="en-US" dirty="0" smtClean="0"/>
              <a:t>or</a:t>
            </a:r>
          </a:p>
          <a:p>
            <a:r>
              <a:rPr lang="en-US" dirty="0" smtClean="0"/>
              <a:t>as</a:t>
            </a:r>
            <a:r>
              <a:rPr lang="en-US" baseline="0" dirty="0" smtClean="0"/>
              <a:t> a LIFE SKILL</a:t>
            </a:r>
            <a:endParaRPr lang="en-US" dirty="0"/>
          </a:p>
        </p:txBody>
      </p:sp>
      <p:sp>
        <p:nvSpPr>
          <p:cNvPr id="4" name="Slide Number Placeholder 3"/>
          <p:cNvSpPr>
            <a:spLocks noGrp="1"/>
          </p:cNvSpPr>
          <p:nvPr>
            <p:ph type="sldNum" sz="quarter" idx="10"/>
          </p:nvPr>
        </p:nvSpPr>
        <p:spPr/>
        <p:txBody>
          <a:bodyPr/>
          <a:lstStyle/>
          <a:p>
            <a:fld id="{5D0A4C40-2248-1042-BC73-37C8671965A4}" type="slidenum">
              <a:rPr lang="en-US" smtClean="0"/>
              <a:t>21</a:t>
            </a:fld>
            <a:endParaRPr lang="en-US"/>
          </a:p>
        </p:txBody>
      </p:sp>
    </p:spTree>
    <p:extLst>
      <p:ext uri="{BB962C8B-B14F-4D97-AF65-F5344CB8AC3E}">
        <p14:creationId xmlns:p14="http://schemas.microsoft.com/office/powerpoint/2010/main" val="333680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18-09-10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18-09-10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18-09-10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18-09-10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18-09-10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18-09-10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18-09-10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18-09-10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18-09-10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18-09-10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18-09-10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18-09-10</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png"/><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4416"/>
            <a:ext cx="7772400" cy="1215838"/>
          </a:xfrm>
        </p:spPr>
        <p:txBody>
          <a:bodyPr>
            <a:noAutofit/>
          </a:bodyPr>
          <a:lstStyle/>
          <a:p>
            <a:r>
              <a:rPr lang="en-US" sz="6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Your Kids Can Code</a:t>
            </a:r>
            <a:endParaRPr lang="en-US" sz="6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 name="Subtitle 2"/>
          <p:cNvSpPr>
            <a:spLocks noGrp="1"/>
          </p:cNvSpPr>
          <p:nvPr>
            <p:ph type="subTitle" idx="1"/>
          </p:nvPr>
        </p:nvSpPr>
        <p:spPr>
          <a:xfrm>
            <a:off x="1371600" y="2678467"/>
            <a:ext cx="6400800" cy="1006215"/>
          </a:xfrm>
        </p:spPr>
        <p:txBody>
          <a:bodyPr>
            <a:normAutofit fontScale="77500" lnSpcReduction="20000"/>
          </a:bodyPr>
          <a:lstStyle/>
          <a:p>
            <a:r>
              <a:rPr lang="en-US" sz="4000" dirty="0" smtClean="0"/>
              <a:t>How Children and Teens </a:t>
            </a:r>
            <a:r>
              <a:rPr lang="en-US" sz="4000" dirty="0" smtClean="0"/>
              <a:t>Can </a:t>
            </a:r>
          </a:p>
          <a:p>
            <a:r>
              <a:rPr lang="en-US" sz="4000" dirty="0" smtClean="0"/>
              <a:t>Learn Programming Skills at Any Age</a:t>
            </a:r>
            <a:endParaRPr lang="en-US" sz="4000" dirty="0"/>
          </a:p>
        </p:txBody>
      </p:sp>
      <p:sp>
        <p:nvSpPr>
          <p:cNvPr id="4" name="Subtitle 2"/>
          <p:cNvSpPr txBox="1">
            <a:spLocks/>
          </p:cNvSpPr>
          <p:nvPr/>
        </p:nvSpPr>
        <p:spPr>
          <a:xfrm>
            <a:off x="1371600" y="4669859"/>
            <a:ext cx="6400800" cy="82579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100000"/>
              <a:buFont typeface="Symbol" pitchFamily="18" charset="2"/>
              <a:buNone/>
              <a:defRPr sz="2000" kern="1200">
                <a:solidFill>
                  <a:srgbClr val="FFFFFF"/>
                </a:solidFill>
                <a:latin typeface="+mn-lt"/>
                <a:ea typeface="+mn-ea"/>
                <a:cs typeface="+mn-cs"/>
              </a:defRPr>
            </a:lvl1pPr>
            <a:lvl2pPr marL="457200" indent="0" algn="ctr" defTabSz="914400" rtl="0" eaLnBrk="1" latinLnBrk="0" hangingPunct="1">
              <a:spcBef>
                <a:spcPct val="20000"/>
              </a:spcBef>
              <a:buClr>
                <a:schemeClr val="accent1"/>
              </a:buClr>
              <a:buSzPct val="100000"/>
              <a:buFont typeface="Symbol"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100000"/>
              <a:buFont typeface="Symbol"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SzPct val="100000"/>
              <a:buFont typeface="Symbol"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Symbol" pitchFamily="18"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9pPr>
          </a:lstStyle>
          <a:p>
            <a:pPr algn="r"/>
            <a:r>
              <a:rPr lang="en-US" dirty="0" smtClean="0"/>
              <a:t>Jeremy Moritz</a:t>
            </a:r>
          </a:p>
          <a:p>
            <a:pPr algn="r"/>
            <a:r>
              <a:rPr lang="en-US" sz="1400" dirty="0" smtClean="0"/>
              <a:t>Software Engineer/Author</a:t>
            </a:r>
            <a:endParaRPr lang="en-US" sz="1400" dirty="0"/>
          </a:p>
        </p:txBody>
      </p:sp>
    </p:spTree>
    <p:extLst>
      <p:ext uri="{BB962C8B-B14F-4D97-AF65-F5344CB8AC3E}">
        <p14:creationId xmlns:p14="http://schemas.microsoft.com/office/powerpoint/2010/main" val="16440729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2637709" y="1265639"/>
            <a:ext cx="3868592"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Bank Teller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2" name="Picture 1"/>
          <p:cNvPicPr>
            <a:picLocks noChangeAspect="1"/>
          </p:cNvPicPr>
          <p:nvPr/>
        </p:nvPicPr>
        <p:blipFill rotWithShape="1">
          <a:blip r:embed="rId2"/>
          <a:srcRect t="1" b="22667"/>
          <a:stretch/>
        </p:blipFill>
        <p:spPr>
          <a:xfrm>
            <a:off x="457200" y="2680017"/>
            <a:ext cx="3822700" cy="3446463"/>
          </a:xfrm>
          <a:prstGeom prst="rect">
            <a:avLst/>
          </a:prstGeom>
        </p:spPr>
      </p:pic>
      <p:pic>
        <p:nvPicPr>
          <p:cNvPr id="4" name="Picture 3"/>
          <p:cNvPicPr>
            <a:picLocks noChangeAspect="1"/>
          </p:cNvPicPr>
          <p:nvPr/>
        </p:nvPicPr>
        <p:blipFill rotWithShape="1">
          <a:blip r:embed="rId3"/>
          <a:srcRect l="16732"/>
          <a:stretch/>
        </p:blipFill>
        <p:spPr>
          <a:xfrm>
            <a:off x="4864960" y="2679191"/>
            <a:ext cx="3821839" cy="3446971"/>
          </a:xfrm>
          <a:prstGeom prst="rect">
            <a:avLst/>
          </a:prstGeom>
        </p:spPr>
      </p:pic>
      <p:sp>
        <p:nvSpPr>
          <p:cNvPr id="5" name="Content Placeholder 4"/>
          <p:cNvSpPr>
            <a:spLocks noGrp="1"/>
          </p:cNvSpPr>
          <p:nvPr>
            <p:ph sz="quarter" idx="14"/>
          </p:nvPr>
        </p:nvSpPr>
        <p:spPr/>
        <p:txBody>
          <a:bodyPr/>
          <a:lstStyle/>
          <a:p>
            <a:endParaRPr lang="en-US"/>
          </a:p>
        </p:txBody>
      </p:sp>
    </p:spTree>
    <p:extLst>
      <p:ext uri="{BB962C8B-B14F-4D97-AF65-F5344CB8AC3E}">
        <p14:creationId xmlns:p14="http://schemas.microsoft.com/office/powerpoint/2010/main" val="3679130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673423" y="1265639"/>
            <a:ext cx="7797176"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Bowling Ball Pin Setter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5" name="Content Placeholder 4"/>
          <p:cNvPicPr>
            <a:picLocks noGrp="1" noChangeAspect="1"/>
          </p:cNvPicPr>
          <p:nvPr>
            <p:ph sz="quarter" idx="14"/>
          </p:nvPr>
        </p:nvPicPr>
        <p:blipFill>
          <a:blip r:embed="rId2"/>
          <a:srcRect l="4271" r="4271"/>
          <a:stretch>
            <a:fillRect/>
          </a:stretch>
        </p:blipFill>
        <p:spPr>
          <a:xfrm>
            <a:off x="457200" y="2679192"/>
            <a:ext cx="3822192" cy="3447288"/>
          </a:xfrm>
        </p:spPr>
      </p:pic>
      <p:pic>
        <p:nvPicPr>
          <p:cNvPr id="7" name="Picture 6"/>
          <p:cNvPicPr>
            <a:picLocks noChangeAspect="1"/>
          </p:cNvPicPr>
          <p:nvPr/>
        </p:nvPicPr>
        <p:blipFill rotWithShape="1">
          <a:blip r:embed="rId3"/>
          <a:srcRect l="6381"/>
          <a:stretch/>
        </p:blipFill>
        <p:spPr>
          <a:xfrm>
            <a:off x="4864608" y="2679192"/>
            <a:ext cx="3822192" cy="3443111"/>
          </a:xfrm>
          <a:prstGeom prst="rect">
            <a:avLst/>
          </a:prstGeom>
        </p:spPr>
      </p:pic>
    </p:spTree>
    <p:extLst>
      <p:ext uri="{BB962C8B-B14F-4D97-AF65-F5344CB8AC3E}">
        <p14:creationId xmlns:p14="http://schemas.microsoft.com/office/powerpoint/2010/main" val="4237891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2910270" y="1265639"/>
            <a:ext cx="3323484"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Computer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2" name="Picture 1"/>
          <p:cNvPicPr>
            <a:picLocks noChangeAspect="1"/>
          </p:cNvPicPr>
          <p:nvPr/>
        </p:nvPicPr>
        <p:blipFill rotWithShape="1">
          <a:blip r:embed="rId2"/>
          <a:srcRect t="21202" b="20343"/>
          <a:stretch/>
        </p:blipFill>
        <p:spPr>
          <a:xfrm>
            <a:off x="4750741" y="2679700"/>
            <a:ext cx="3936059" cy="3446463"/>
          </a:xfrm>
          <a:prstGeom prst="rect">
            <a:avLst/>
          </a:prstGeom>
        </p:spPr>
      </p:pic>
      <p:pic>
        <p:nvPicPr>
          <p:cNvPr id="4" name="Picture 3"/>
          <p:cNvPicPr>
            <a:picLocks noChangeAspect="1"/>
          </p:cNvPicPr>
          <p:nvPr/>
        </p:nvPicPr>
        <p:blipFill rotWithShape="1">
          <a:blip r:embed="rId3"/>
          <a:srcRect l="3351" r="6962"/>
          <a:stretch/>
        </p:blipFill>
        <p:spPr>
          <a:xfrm>
            <a:off x="457200" y="2679700"/>
            <a:ext cx="3822700" cy="3441213"/>
          </a:xfrm>
          <a:prstGeom prst="rect">
            <a:avLst/>
          </a:prstGeom>
        </p:spPr>
      </p:pic>
    </p:spTree>
    <p:extLst>
      <p:ext uri="{BB962C8B-B14F-4D97-AF65-F5344CB8AC3E}">
        <p14:creationId xmlns:p14="http://schemas.microsoft.com/office/powerpoint/2010/main" val="2122164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Need an Alarm?</a:t>
            </a:r>
            <a:endParaRPr lang="en-US" dirty="0"/>
          </a:p>
        </p:txBody>
      </p:sp>
      <p:sp>
        <p:nvSpPr>
          <p:cNvPr id="7" name="Text Placeholder 6"/>
          <p:cNvSpPr>
            <a:spLocks noGrp="1"/>
          </p:cNvSpPr>
          <p:nvPr>
            <p:ph type="body" idx="1"/>
          </p:nvPr>
        </p:nvSpPr>
        <p:spPr/>
        <p:txBody>
          <a:bodyPr/>
          <a:lstStyle/>
          <a:p>
            <a:r>
              <a:rPr lang="en-US" dirty="0" smtClean="0"/>
              <a:t>Phone</a:t>
            </a:r>
            <a:endParaRPr lang="en-US" dirty="0"/>
          </a:p>
        </p:txBody>
      </p:sp>
      <p:pic>
        <p:nvPicPr>
          <p:cNvPr id="9" name="Content Placeholder 8" descr="ios-10-ui-changes-4.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954" t="18259" r="38" b="34922"/>
          <a:stretch/>
        </p:blipFill>
        <p:spPr>
          <a:xfrm>
            <a:off x="676655" y="3432069"/>
            <a:ext cx="3236825" cy="2689145"/>
          </a:xfrm>
        </p:spPr>
      </p:pic>
      <p:sp>
        <p:nvSpPr>
          <p:cNvPr id="8" name="Text Placeholder 7"/>
          <p:cNvSpPr>
            <a:spLocks noGrp="1"/>
          </p:cNvSpPr>
          <p:nvPr>
            <p:ph type="body" sz="quarter" idx="3"/>
          </p:nvPr>
        </p:nvSpPr>
        <p:spPr/>
        <p:txBody>
          <a:bodyPr/>
          <a:lstStyle/>
          <a:p>
            <a:r>
              <a:rPr lang="en-US" dirty="0" err="1" smtClean="0"/>
              <a:t>Knockerupper</a:t>
            </a:r>
            <a:endParaRPr lang="en-US" dirty="0"/>
          </a:p>
        </p:txBody>
      </p:sp>
      <p:pic>
        <p:nvPicPr>
          <p:cNvPr id="6" name="Content Placeholder 5"/>
          <p:cNvPicPr>
            <a:picLocks noGrp="1" noChangeAspect="1"/>
          </p:cNvPicPr>
          <p:nvPr>
            <p:ph sz="quarter" idx="4"/>
          </p:nvPr>
        </p:nvPicPr>
        <p:blipFill>
          <a:blip r:embed="rId3"/>
          <a:srcRect t="12865" b="12865"/>
          <a:stretch>
            <a:fillRect/>
          </a:stretch>
        </p:blipFill>
        <p:spPr/>
      </p:pic>
    </p:spTree>
    <p:extLst>
      <p:ext uri="{BB962C8B-B14F-4D97-AF65-F5344CB8AC3E}">
        <p14:creationId xmlns:p14="http://schemas.microsoft.com/office/powerpoint/2010/main" val="1889846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2495132" y="1265639"/>
            <a:ext cx="4153751"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Refrigerator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4" name="Content Placeholder 3"/>
          <p:cNvPicPr>
            <a:picLocks noGrp="1" noChangeAspect="1"/>
          </p:cNvPicPr>
          <p:nvPr>
            <p:ph sz="quarter" idx="14"/>
          </p:nvPr>
        </p:nvPicPr>
        <p:blipFill>
          <a:blip r:embed="rId2"/>
          <a:srcRect t="5311" b="5311"/>
          <a:stretch>
            <a:fillRect/>
          </a:stretch>
        </p:blipFill>
        <p:spPr>
          <a:xfrm>
            <a:off x="706198" y="2679192"/>
            <a:ext cx="3822192" cy="3447288"/>
          </a:xfrm>
        </p:spPr>
      </p:pic>
      <p:sp>
        <p:nvSpPr>
          <p:cNvPr id="5" name="Content Placeholder 4"/>
          <p:cNvSpPr>
            <a:spLocks noGrp="1"/>
          </p:cNvSpPr>
          <p:nvPr>
            <p:ph sz="quarter" idx="13"/>
          </p:nvPr>
        </p:nvSpPr>
        <p:spPr/>
        <p:txBody>
          <a:bodyPr/>
          <a:lstStyle/>
          <a:p>
            <a:endParaRPr lang="en-US" dirty="0"/>
          </a:p>
        </p:txBody>
      </p:sp>
      <p:pic>
        <p:nvPicPr>
          <p:cNvPr id="7" name="Content Placeholder 3"/>
          <p:cNvPicPr>
            <a:picLocks noChangeAspect="1"/>
          </p:cNvPicPr>
          <p:nvPr/>
        </p:nvPicPr>
        <p:blipFill>
          <a:blip r:embed="rId2"/>
          <a:srcRect t="5311" b="5311"/>
          <a:stretch>
            <a:fillRect/>
          </a:stretch>
        </p:blipFill>
        <p:spPr>
          <a:xfrm>
            <a:off x="4884551" y="2679192"/>
            <a:ext cx="3822192" cy="3447288"/>
          </a:xfrm>
          <a:prstGeom prst="rect">
            <a:avLst/>
          </a:prstGeom>
        </p:spPr>
      </p:pic>
    </p:spTree>
    <p:extLst>
      <p:ext uri="{BB962C8B-B14F-4D97-AF65-F5344CB8AC3E}">
        <p14:creationId xmlns:p14="http://schemas.microsoft.com/office/powerpoint/2010/main" val="3843180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Happening to Jobs?</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155054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4000" dirty="0" smtClean="0"/>
              <a:t>Jobs are continually replaced by technology (no surprise)</a:t>
            </a:r>
          </a:p>
          <a:p>
            <a:r>
              <a:rPr lang="en-US" sz="4000" dirty="0" smtClean="0"/>
              <a:t>According to 140 years of census data*, more jobs are created by technology than destroyed.</a:t>
            </a:r>
            <a:endParaRPr lang="en-US" sz="4000" dirty="0"/>
          </a:p>
        </p:txBody>
      </p:sp>
      <p:sp>
        <p:nvSpPr>
          <p:cNvPr id="5" name="Title 4"/>
          <p:cNvSpPr>
            <a:spLocks noGrp="1"/>
          </p:cNvSpPr>
          <p:nvPr>
            <p:ph type="title"/>
          </p:nvPr>
        </p:nvSpPr>
        <p:spPr/>
        <p:txBody>
          <a:bodyPr/>
          <a:lstStyle/>
          <a:p>
            <a:r>
              <a:rPr lang="en-US" dirty="0"/>
              <a:t>What is Happening to Jobs?</a:t>
            </a:r>
          </a:p>
        </p:txBody>
      </p:sp>
      <p:sp>
        <p:nvSpPr>
          <p:cNvPr id="2" name="Footer Placeholder 1"/>
          <p:cNvSpPr>
            <a:spLocks noGrp="1"/>
          </p:cNvSpPr>
          <p:nvPr>
            <p:ph type="ftr" sz="quarter" idx="11"/>
          </p:nvPr>
        </p:nvSpPr>
        <p:spPr/>
        <p:txBody>
          <a:bodyPr/>
          <a:lstStyle/>
          <a:p>
            <a:r>
              <a:rPr lang="en-US" smtClean="0"/>
              <a:t>*https://www.theguardian.com/business/2015/aug/17/technology-created-more-jobs-than-destroyed-140-years-data-census</a:t>
            </a:r>
            <a:endParaRPr lang="en-US"/>
          </a:p>
        </p:txBody>
      </p:sp>
    </p:spTree>
    <p:extLst>
      <p:ext uri="{BB962C8B-B14F-4D97-AF65-F5344CB8AC3E}">
        <p14:creationId xmlns:p14="http://schemas.microsoft.com/office/powerpoint/2010/main" val="2342487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Happening to Jobs?</a:t>
            </a:r>
            <a:endParaRPr lang="en-US" dirty="0"/>
          </a:p>
        </p:txBody>
      </p:sp>
      <p:pic>
        <p:nvPicPr>
          <p:cNvPr id="12" name="Picture 11"/>
          <p:cNvPicPr>
            <a:picLocks noChangeAspect="1"/>
          </p:cNvPicPr>
          <p:nvPr/>
        </p:nvPicPr>
        <p:blipFill>
          <a:blip r:embed="rId3"/>
          <a:stretch>
            <a:fillRect/>
          </a:stretch>
        </p:blipFill>
        <p:spPr>
          <a:xfrm>
            <a:off x="1307631" y="1591056"/>
            <a:ext cx="6654980" cy="4912385"/>
          </a:xfrm>
          <a:prstGeom prst="rect">
            <a:avLst/>
          </a:prstGeom>
        </p:spPr>
      </p:pic>
      <p:sp>
        <p:nvSpPr>
          <p:cNvPr id="15" name="Right Arrow 14"/>
          <p:cNvSpPr/>
          <p:nvPr/>
        </p:nvSpPr>
        <p:spPr>
          <a:xfrm>
            <a:off x="457200" y="3697111"/>
            <a:ext cx="850431" cy="21637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17430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Happening to Jobs?</a:t>
            </a:r>
            <a:endParaRPr lang="en-US" dirty="0"/>
          </a:p>
        </p:txBody>
      </p:sp>
      <p:pic>
        <p:nvPicPr>
          <p:cNvPr id="11" name="Content Placeholder 10"/>
          <p:cNvPicPr>
            <a:picLocks noGrp="1" noChangeAspect="1"/>
          </p:cNvPicPr>
          <p:nvPr>
            <p:ph sz="quarter" idx="13"/>
          </p:nvPr>
        </p:nvPicPr>
        <p:blipFill>
          <a:blip r:embed="rId2"/>
          <a:srcRect l="4696" r="4696"/>
          <a:stretch>
            <a:fillRect/>
          </a:stretch>
        </p:blipFill>
        <p:spPr>
          <a:xfrm>
            <a:off x="676275" y="2679700"/>
            <a:ext cx="4676775" cy="3446463"/>
          </a:xfrm>
        </p:spPr>
      </p:pic>
      <p:sp>
        <p:nvSpPr>
          <p:cNvPr id="10" name="Content Placeholder 9"/>
          <p:cNvSpPr>
            <a:spLocks noGrp="1"/>
          </p:cNvSpPr>
          <p:nvPr>
            <p:ph sz="quarter" idx="14"/>
          </p:nvPr>
        </p:nvSpPr>
        <p:spPr>
          <a:xfrm>
            <a:off x="5757333" y="2679192"/>
            <a:ext cx="2710010" cy="3447288"/>
          </a:xfrm>
        </p:spPr>
        <p:txBody>
          <a:bodyPr>
            <a:normAutofit fontScale="55000" lnSpcReduction="20000"/>
          </a:bodyPr>
          <a:lstStyle/>
          <a:p>
            <a:r>
              <a:rPr lang="en-US" dirty="0"/>
              <a:t>1840–1900: Robert E. </a:t>
            </a:r>
            <a:r>
              <a:rPr lang="en-US" dirty="0" err="1"/>
              <a:t>Gallman</a:t>
            </a:r>
            <a:r>
              <a:rPr lang="en-US" dirty="0"/>
              <a:t> and Thomas J. Weiss. "The Service Industries in the Nineteenth Century." In Production and Productivity in the Service Industries, ed. Victor R. Fuchs, 287-352. New York: Columbia University Press (for NBER), 1969.</a:t>
            </a:r>
          </a:p>
          <a:p>
            <a:endParaRPr lang="en-US" dirty="0"/>
          </a:p>
          <a:p>
            <a:r>
              <a:rPr lang="en-US" dirty="0"/>
              <a:t>1900–1940: John W. Kendrick, Productivity Trends in the United States. Princeton: Princeton University Press (for NBER), 1961.</a:t>
            </a:r>
          </a:p>
          <a:p>
            <a:endParaRPr lang="en-US" dirty="0"/>
          </a:p>
          <a:p>
            <a:r>
              <a:rPr lang="en-US" dirty="0"/>
              <a:t>1950–2010: Bureau of Economic Analysis, National Income and Product Accounts.</a:t>
            </a:r>
          </a:p>
        </p:txBody>
      </p:sp>
    </p:spTree>
    <p:extLst>
      <p:ext uri="{BB962C8B-B14F-4D97-AF65-F5344CB8AC3E}">
        <p14:creationId xmlns:p14="http://schemas.microsoft.com/office/powerpoint/2010/main" val="33348237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Speculation: Oxford University study estimates 47% of current jobs will be automated in the next 20 years</a:t>
            </a:r>
          </a:p>
          <a:p>
            <a:endParaRPr lang="en-US" dirty="0"/>
          </a:p>
          <a:p>
            <a:endParaRPr lang="en-US" dirty="0" smtClean="0"/>
          </a:p>
          <a:p>
            <a:r>
              <a:rPr lang="en-US" dirty="0" smtClean="0"/>
              <a:t>http</a:t>
            </a:r>
            <a:r>
              <a:rPr lang="en-US" dirty="0"/>
              <a:t>://</a:t>
            </a:r>
            <a:r>
              <a:rPr lang="en-US" dirty="0" err="1"/>
              <a:t>www.hrabaconsulting.com</a:t>
            </a:r>
            <a:r>
              <a:rPr lang="en-US" dirty="0"/>
              <a:t>/2014/04/03/the-coming-2nd-machine-age-that-obliterates-47-of-all-jobs/</a:t>
            </a:r>
          </a:p>
        </p:txBody>
      </p:sp>
      <p:sp>
        <p:nvSpPr>
          <p:cNvPr id="2" name="Title 1"/>
          <p:cNvSpPr>
            <a:spLocks noGrp="1"/>
          </p:cNvSpPr>
          <p:nvPr>
            <p:ph type="title"/>
          </p:nvPr>
        </p:nvSpPr>
        <p:spPr/>
        <p:txBody>
          <a:bodyPr/>
          <a:lstStyle/>
          <a:p>
            <a:r>
              <a:rPr lang="en-US" dirty="0" smtClean="0"/>
              <a:t>What is Happening to Jobs?</a:t>
            </a:r>
            <a:endParaRPr lang="en-US" dirty="0"/>
          </a:p>
        </p:txBody>
      </p:sp>
    </p:spTree>
    <p:extLst>
      <p:ext uri="{BB962C8B-B14F-4D97-AF65-F5344CB8AC3E}">
        <p14:creationId xmlns:p14="http://schemas.microsoft.com/office/powerpoint/2010/main" val="36775549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Am I?</a:t>
            </a:r>
            <a:endParaRPr lang="en-US" dirty="0"/>
          </a:p>
        </p:txBody>
      </p:sp>
      <p:sp>
        <p:nvSpPr>
          <p:cNvPr id="2" name="Content Placeholder 1"/>
          <p:cNvSpPr>
            <a:spLocks noGrp="1"/>
          </p:cNvSpPr>
          <p:nvPr>
            <p:ph sz="quarter" idx="13"/>
          </p:nvPr>
        </p:nvSpPr>
        <p:spPr/>
        <p:txBody>
          <a:bodyPr>
            <a:normAutofit/>
          </a:bodyPr>
          <a:lstStyle/>
          <a:p>
            <a:r>
              <a:rPr lang="en-US" sz="3200" dirty="0" smtClean="0"/>
              <a:t>Senior Software Engineer</a:t>
            </a:r>
            <a:endParaRPr lang="en-US" sz="3200" dirty="0"/>
          </a:p>
        </p:txBody>
      </p:sp>
      <p:pic>
        <p:nvPicPr>
          <p:cNvPr id="8" name="Content Placeholder 7"/>
          <p:cNvPicPr>
            <a:picLocks noGrp="1" noChangeAspect="1"/>
          </p:cNvPicPr>
          <p:nvPr>
            <p:ph sz="quarter" idx="14"/>
          </p:nvPr>
        </p:nvPicPr>
        <p:blipFill>
          <a:blip r:embed="rId3"/>
          <a:srcRect t="-24719" b="-24719"/>
          <a:stretch>
            <a:fillRect/>
          </a:stretch>
        </p:blipFill>
        <p:spPr/>
      </p:pic>
    </p:spTree>
    <p:extLst>
      <p:ext uri="{BB962C8B-B14F-4D97-AF65-F5344CB8AC3E}">
        <p14:creationId xmlns:p14="http://schemas.microsoft.com/office/powerpoint/2010/main" val="28364449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chemeClr val="bg1"/>
                </a:solidFill>
              </a:rPr>
              <a:t>Which Skills are Likely to be Automated?</a:t>
            </a:r>
            <a:endParaRPr lang="en-US" dirty="0">
              <a:solidFill>
                <a:schemeClr val="bg1"/>
              </a:solidFill>
            </a:endParaRPr>
          </a:p>
        </p:txBody>
      </p:sp>
      <p:sp>
        <p:nvSpPr>
          <p:cNvPr id="11" name="Text Placeholder 10"/>
          <p:cNvSpPr>
            <a:spLocks noGrp="1"/>
          </p:cNvSpPr>
          <p:nvPr>
            <p:ph type="body" idx="1"/>
          </p:nvPr>
        </p:nvSpPr>
        <p:spPr/>
        <p:txBody>
          <a:bodyPr/>
          <a:lstStyle/>
          <a:p>
            <a:r>
              <a:rPr lang="en-US" b="1" u="sng" dirty="0" smtClean="0"/>
              <a:t>for COMPUTERS</a:t>
            </a:r>
            <a:endParaRPr lang="en-US" b="1" u="sng" dirty="0"/>
          </a:p>
        </p:txBody>
      </p:sp>
      <p:sp>
        <p:nvSpPr>
          <p:cNvPr id="2" name="Text Placeholder 1"/>
          <p:cNvSpPr>
            <a:spLocks noGrp="1"/>
          </p:cNvSpPr>
          <p:nvPr>
            <p:ph sz="half" idx="2"/>
          </p:nvPr>
        </p:nvSpPr>
        <p:spPr/>
        <p:txBody>
          <a:bodyPr>
            <a:noAutofit/>
          </a:bodyPr>
          <a:lstStyle/>
          <a:p>
            <a:r>
              <a:rPr lang="en-US" sz="2600" dirty="0" smtClean="0"/>
              <a:t>Repetitive</a:t>
            </a:r>
          </a:p>
          <a:p>
            <a:r>
              <a:rPr lang="en-US" sz="2600" dirty="0" smtClean="0"/>
              <a:t>Boring/Mindless</a:t>
            </a:r>
          </a:p>
          <a:p>
            <a:r>
              <a:rPr lang="en-US" sz="2600" dirty="0" smtClean="0"/>
              <a:t>Dangerous</a:t>
            </a:r>
          </a:p>
          <a:p>
            <a:r>
              <a:rPr lang="en-US" sz="2600" dirty="0" smtClean="0"/>
              <a:t>Physically Taxing</a:t>
            </a:r>
          </a:p>
          <a:p>
            <a:r>
              <a:rPr lang="en-US" sz="2600" dirty="0" smtClean="0"/>
              <a:t>Consistent Expectations</a:t>
            </a:r>
          </a:p>
          <a:p>
            <a:endParaRPr lang="en-US" sz="2600" dirty="0"/>
          </a:p>
        </p:txBody>
      </p:sp>
      <p:sp>
        <p:nvSpPr>
          <p:cNvPr id="12" name="Text Placeholder 11"/>
          <p:cNvSpPr>
            <a:spLocks noGrp="1"/>
          </p:cNvSpPr>
          <p:nvPr>
            <p:ph type="body" sz="quarter" idx="3"/>
          </p:nvPr>
        </p:nvSpPr>
        <p:spPr/>
        <p:txBody>
          <a:bodyPr/>
          <a:lstStyle/>
          <a:p>
            <a:r>
              <a:rPr lang="en-US" b="1" u="sng" dirty="0" smtClean="0"/>
              <a:t>for HUMANS</a:t>
            </a:r>
            <a:endParaRPr lang="en-US" b="1" u="sng" dirty="0"/>
          </a:p>
        </p:txBody>
      </p:sp>
      <p:sp>
        <p:nvSpPr>
          <p:cNvPr id="13" name="Content Placeholder 12"/>
          <p:cNvSpPr>
            <a:spLocks noGrp="1"/>
          </p:cNvSpPr>
          <p:nvPr>
            <p:ph sz="quarter" idx="4"/>
          </p:nvPr>
        </p:nvSpPr>
        <p:spPr/>
        <p:txBody>
          <a:bodyPr>
            <a:noAutofit/>
          </a:bodyPr>
          <a:lstStyle/>
          <a:p>
            <a:r>
              <a:rPr lang="en-US" sz="2600" dirty="0" smtClean="0"/>
              <a:t>Problem-Solving</a:t>
            </a:r>
          </a:p>
          <a:p>
            <a:r>
              <a:rPr lang="en-US" sz="2600" dirty="0" smtClean="0"/>
              <a:t>Care-Giving</a:t>
            </a:r>
          </a:p>
          <a:p>
            <a:r>
              <a:rPr lang="en-US" sz="2600" dirty="0" smtClean="0"/>
              <a:t>Nuanced/Creative</a:t>
            </a:r>
          </a:p>
          <a:p>
            <a:r>
              <a:rPr lang="en-US" sz="2600" dirty="0" smtClean="0"/>
              <a:t>Continual Learning</a:t>
            </a:r>
          </a:p>
          <a:p>
            <a:r>
              <a:rPr lang="en-US" sz="2600" dirty="0" smtClean="0"/>
              <a:t>Changing Expectations</a:t>
            </a:r>
            <a:endParaRPr lang="en-US" sz="2600" dirty="0"/>
          </a:p>
        </p:txBody>
      </p:sp>
    </p:spTree>
    <p:extLst>
      <p:ext uri="{BB962C8B-B14F-4D97-AF65-F5344CB8AC3E}">
        <p14:creationId xmlns:p14="http://schemas.microsoft.com/office/powerpoint/2010/main" val="3441990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FF00"/>
                </a:solidFill>
              </a:rPr>
              <a:t>Software Development</a:t>
            </a:r>
            <a:endParaRPr lang="en-US" dirty="0">
              <a:solidFill>
                <a:srgbClr val="FFFF00"/>
              </a:solidFill>
            </a:endParaRPr>
          </a:p>
        </p:txBody>
      </p:sp>
      <p:sp>
        <p:nvSpPr>
          <p:cNvPr id="2" name="Text Placeholder 1"/>
          <p:cNvSpPr>
            <a:spLocks noGrp="1"/>
          </p:cNvSpPr>
          <p:nvPr>
            <p:ph type="body" idx="1"/>
          </p:nvPr>
        </p:nvSpPr>
        <p:spPr>
          <a:xfrm>
            <a:off x="1039091" y="654243"/>
            <a:ext cx="7074282" cy="939801"/>
          </a:xfrm>
        </p:spPr>
        <p:txBody>
          <a:bodyPr>
            <a:noAutofit/>
          </a:bodyPr>
          <a:lstStyle/>
          <a:p>
            <a:r>
              <a:rPr lang="en-US" sz="2800" dirty="0" smtClean="0"/>
              <a:t>Your Kids Should Learn Skills that </a:t>
            </a:r>
          </a:p>
          <a:p>
            <a:r>
              <a:rPr lang="en-US" sz="2800" dirty="0" smtClean="0"/>
              <a:t>will Remain In-Demand</a:t>
            </a:r>
            <a:endParaRPr lang="en-US" sz="2800" dirty="0"/>
          </a:p>
        </p:txBody>
      </p:sp>
      <p:sp>
        <p:nvSpPr>
          <p:cNvPr id="5" name="Text Placeholder 1"/>
          <p:cNvSpPr txBox="1">
            <a:spLocks/>
          </p:cNvSpPr>
          <p:nvPr/>
        </p:nvSpPr>
        <p:spPr>
          <a:xfrm>
            <a:off x="1039091" y="1585233"/>
            <a:ext cx="7074282" cy="93980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buClr>
                <a:schemeClr val="accent1"/>
              </a:buClr>
              <a:buSzPct val="100000"/>
              <a:buFont typeface="Symbol" pitchFamily="18" charset="2"/>
              <a:buNone/>
              <a:defRPr sz="2000" kern="1200">
                <a:solidFill>
                  <a:srgbClr val="FFFFFF"/>
                </a:solidFill>
                <a:latin typeface="+mn-lt"/>
                <a:ea typeface="+mn-ea"/>
                <a:cs typeface="+mn-cs"/>
              </a:defRPr>
            </a:lvl1pPr>
            <a:lvl2pPr marL="457200" indent="0" algn="l" defTabSz="914400" rtl="0" eaLnBrk="1" latinLnBrk="0" hangingPunct="1">
              <a:spcBef>
                <a:spcPct val="20000"/>
              </a:spcBef>
              <a:buClr>
                <a:schemeClr val="accent1"/>
              </a:buClr>
              <a:buSzPct val="100000"/>
              <a:buFont typeface="Symbol"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100000"/>
              <a:buFont typeface="Symbol"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100000"/>
              <a:buFont typeface="Symbol"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100000"/>
              <a:buFont typeface="Symbol"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ts val="384"/>
              </a:spcBef>
              <a:buClr>
                <a:schemeClr val="accent1"/>
              </a:buClr>
              <a:buFont typeface="Symbol" pitchFamily="18" charset="2"/>
              <a:buNone/>
              <a:defRPr sz="1400" kern="1200">
                <a:solidFill>
                  <a:schemeClr val="tx1">
                    <a:tint val="75000"/>
                  </a:schemeClr>
                </a:solidFill>
                <a:latin typeface="+mn-lt"/>
                <a:ea typeface="+mn-ea"/>
                <a:cs typeface="+mn-cs"/>
              </a:defRPr>
            </a:lvl9pPr>
          </a:lstStyle>
          <a:p>
            <a:r>
              <a:rPr lang="en-US" sz="2800" dirty="0" smtClean="0"/>
              <a:t>My recommendation:</a:t>
            </a:r>
            <a:endParaRPr lang="en-US" sz="2800" dirty="0"/>
          </a:p>
        </p:txBody>
      </p:sp>
    </p:spTree>
    <p:extLst>
      <p:ext uri="{BB962C8B-B14F-4D97-AF65-F5344CB8AC3E}">
        <p14:creationId xmlns:p14="http://schemas.microsoft.com/office/powerpoint/2010/main" val="2558999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Software Development as a Career</a:t>
            </a:r>
            <a:endParaRPr lang="en-US" dirty="0"/>
          </a:p>
        </p:txBody>
      </p:sp>
      <p:pic>
        <p:nvPicPr>
          <p:cNvPr id="5" name="Picture 4" descr="software-dev-st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82" y="1484267"/>
            <a:ext cx="6740877" cy="5166771"/>
          </a:xfrm>
          <a:prstGeom prst="rect">
            <a:avLst/>
          </a:prstGeom>
        </p:spPr>
      </p:pic>
      <p:sp>
        <p:nvSpPr>
          <p:cNvPr id="2" name="Donut 1"/>
          <p:cNvSpPr/>
          <p:nvPr/>
        </p:nvSpPr>
        <p:spPr>
          <a:xfrm>
            <a:off x="4940498" y="5953602"/>
            <a:ext cx="3297550" cy="372828"/>
          </a:xfrm>
          <a:prstGeom prst="donut">
            <a:avLst>
              <a:gd name="adj" fmla="val 14353"/>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153738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0542" y="2675467"/>
            <a:ext cx="7408333" cy="3450696"/>
          </a:xfrm>
        </p:spPr>
        <p:txBody>
          <a:bodyPr>
            <a:normAutofit/>
          </a:bodyPr>
          <a:lstStyle/>
          <a:p>
            <a:r>
              <a:rPr lang="en-US" sz="3200" dirty="0" smtClean="0"/>
              <a:t>Problem</a:t>
            </a:r>
            <a:r>
              <a:rPr lang="en-US" sz="3200" dirty="0"/>
              <a:t> </a:t>
            </a:r>
            <a:r>
              <a:rPr lang="en-US" sz="3200" dirty="0" smtClean="0"/>
              <a:t>Solving</a:t>
            </a:r>
          </a:p>
          <a:p>
            <a:r>
              <a:rPr lang="en-US" sz="3200" dirty="0" smtClean="0"/>
              <a:t>Abstract Thinking</a:t>
            </a:r>
          </a:p>
          <a:p>
            <a:r>
              <a:rPr lang="en-US" sz="3200" dirty="0" smtClean="0"/>
              <a:t>Communication</a:t>
            </a:r>
          </a:p>
          <a:p>
            <a:r>
              <a:rPr lang="en-US" sz="3200" dirty="0" smtClean="0"/>
              <a:t>Self-Study</a:t>
            </a:r>
            <a:endParaRPr lang="en-US" sz="3200" dirty="0"/>
          </a:p>
        </p:txBody>
      </p:sp>
      <p:sp>
        <p:nvSpPr>
          <p:cNvPr id="3" name="Title 2"/>
          <p:cNvSpPr>
            <a:spLocks noGrp="1"/>
          </p:cNvSpPr>
          <p:nvPr>
            <p:ph type="title"/>
          </p:nvPr>
        </p:nvSpPr>
        <p:spPr/>
        <p:txBody>
          <a:bodyPr>
            <a:normAutofit fontScale="90000"/>
          </a:bodyPr>
          <a:lstStyle/>
          <a:p>
            <a:r>
              <a:rPr lang="en-US" dirty="0" smtClean="0"/>
              <a:t>Software Development as a Life Skill</a:t>
            </a:r>
            <a:endParaRPr lang="en-US" dirty="0"/>
          </a:p>
        </p:txBody>
      </p:sp>
      <p:pic>
        <p:nvPicPr>
          <p:cNvPr id="5" name="Picture 4" descr="ch02-02_dodgeball-ki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6078" y="2837596"/>
            <a:ext cx="3750722" cy="3762991"/>
          </a:xfrm>
          <a:prstGeom prst="rect">
            <a:avLst/>
          </a:prstGeom>
        </p:spPr>
      </p:pic>
    </p:spTree>
    <p:extLst>
      <p:ext uri="{BB962C8B-B14F-4D97-AF65-F5344CB8AC3E}">
        <p14:creationId xmlns:p14="http://schemas.microsoft.com/office/powerpoint/2010/main" val="1713484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How Do Your Kids Interact with Technology?</a:t>
            </a:r>
            <a:endParaRPr lang="en-US" dirty="0"/>
          </a:p>
        </p:txBody>
      </p:sp>
      <p:sp>
        <p:nvSpPr>
          <p:cNvPr id="10" name="Text Placeholder 9"/>
          <p:cNvSpPr>
            <a:spLocks noGrp="1"/>
          </p:cNvSpPr>
          <p:nvPr>
            <p:ph type="body" idx="1"/>
          </p:nvPr>
        </p:nvSpPr>
        <p:spPr/>
        <p:txBody>
          <a:bodyPr>
            <a:normAutofit/>
          </a:bodyPr>
          <a:lstStyle/>
          <a:p>
            <a:r>
              <a:rPr lang="en-US" sz="3200" dirty="0" smtClean="0"/>
              <a:t>Consumption</a:t>
            </a:r>
            <a:endParaRPr lang="en-US" sz="3200" dirty="0"/>
          </a:p>
        </p:txBody>
      </p:sp>
      <p:pic>
        <p:nvPicPr>
          <p:cNvPr id="2" name="Content Placeholder 1" descr="ch10-01-a1_game-over.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l="-8211" r="-8211"/>
          <a:stretch>
            <a:fillRect/>
          </a:stretch>
        </p:blipFill>
        <p:spPr/>
      </p:pic>
      <p:sp>
        <p:nvSpPr>
          <p:cNvPr id="12" name="Text Placeholder 11"/>
          <p:cNvSpPr>
            <a:spLocks noGrp="1"/>
          </p:cNvSpPr>
          <p:nvPr>
            <p:ph type="body" sz="quarter" idx="3"/>
          </p:nvPr>
        </p:nvSpPr>
        <p:spPr/>
        <p:txBody>
          <a:bodyPr>
            <a:normAutofit/>
          </a:bodyPr>
          <a:lstStyle/>
          <a:p>
            <a:r>
              <a:rPr lang="en-US" sz="3200" dirty="0" smtClean="0"/>
              <a:t>Creation</a:t>
            </a:r>
            <a:endParaRPr lang="en-US" sz="3200" dirty="0"/>
          </a:p>
        </p:txBody>
      </p:sp>
      <p:pic>
        <p:nvPicPr>
          <p:cNvPr id="4" name="Content Placeholder 3" descr="ch00-03_superhero-kid.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l="-14904" r="-14904"/>
          <a:stretch>
            <a:fillRect/>
          </a:stretch>
        </p:blipFill>
        <p:spPr/>
      </p:pic>
    </p:spTree>
    <p:extLst>
      <p:ext uri="{BB962C8B-B14F-4D97-AF65-F5344CB8AC3E}">
        <p14:creationId xmlns:p14="http://schemas.microsoft.com/office/powerpoint/2010/main" val="80798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4241937" cy="3450696"/>
          </a:xfrm>
        </p:spPr>
        <p:txBody>
          <a:bodyPr>
            <a:normAutofit fontScale="92500" lnSpcReduction="10000"/>
          </a:bodyPr>
          <a:lstStyle/>
          <a:p>
            <a:r>
              <a:rPr lang="en-US" sz="3200" dirty="0" smtClean="0"/>
              <a:t>Problem</a:t>
            </a:r>
            <a:r>
              <a:rPr lang="en-US" sz="3200" dirty="0"/>
              <a:t> </a:t>
            </a:r>
            <a:r>
              <a:rPr lang="en-US" sz="3200" dirty="0" smtClean="0"/>
              <a:t>Solving</a:t>
            </a:r>
          </a:p>
          <a:p>
            <a:r>
              <a:rPr lang="en-US" sz="3200" dirty="0" smtClean="0"/>
              <a:t>Abstract Thinking</a:t>
            </a:r>
          </a:p>
          <a:p>
            <a:r>
              <a:rPr lang="en-US" sz="3200" dirty="0" smtClean="0"/>
              <a:t>Communication</a:t>
            </a:r>
          </a:p>
          <a:p>
            <a:r>
              <a:rPr lang="en-US" sz="3200" dirty="0" smtClean="0"/>
              <a:t>Self-Study</a:t>
            </a:r>
          </a:p>
          <a:p>
            <a:r>
              <a:rPr lang="en-US" sz="3200" dirty="0" smtClean="0"/>
              <a:t>Creation (not Consumption)</a:t>
            </a:r>
          </a:p>
          <a:p>
            <a:r>
              <a:rPr lang="en-US" sz="3200" dirty="0" smtClean="0"/>
              <a:t>Continual Growth</a:t>
            </a:r>
          </a:p>
          <a:p>
            <a:endParaRPr lang="en-US" sz="3200" dirty="0"/>
          </a:p>
        </p:txBody>
      </p:sp>
      <p:sp>
        <p:nvSpPr>
          <p:cNvPr id="3" name="Title 2"/>
          <p:cNvSpPr>
            <a:spLocks noGrp="1"/>
          </p:cNvSpPr>
          <p:nvPr>
            <p:ph type="title"/>
          </p:nvPr>
        </p:nvSpPr>
        <p:spPr/>
        <p:txBody>
          <a:bodyPr>
            <a:normAutofit fontScale="90000"/>
          </a:bodyPr>
          <a:lstStyle/>
          <a:p>
            <a:r>
              <a:rPr lang="en-US" dirty="0" smtClean="0"/>
              <a:t>Software Development as a Life Skill</a:t>
            </a:r>
            <a:endParaRPr lang="en-US" dirty="0"/>
          </a:p>
        </p:txBody>
      </p:sp>
      <p:pic>
        <p:nvPicPr>
          <p:cNvPr id="5" name="Picture 4" descr="ch10-01-a3_improveme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294" y="3414888"/>
            <a:ext cx="4269506" cy="2869108"/>
          </a:xfrm>
          <a:prstGeom prst="rect">
            <a:avLst/>
          </a:prstGeom>
        </p:spPr>
      </p:pic>
    </p:spTree>
    <p:extLst>
      <p:ext uri="{BB962C8B-B14F-4D97-AF65-F5344CB8AC3E}">
        <p14:creationId xmlns:p14="http://schemas.microsoft.com/office/powerpoint/2010/main" val="4275272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02-01_operation.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738" b="-1266"/>
          <a:stretch/>
        </p:blipFill>
        <p:spPr>
          <a:xfrm>
            <a:off x="1158503" y="1505185"/>
            <a:ext cx="6835462" cy="4938890"/>
          </a:xfrm>
        </p:spPr>
      </p:pic>
      <p:sp>
        <p:nvSpPr>
          <p:cNvPr id="3" name="Title 2"/>
          <p:cNvSpPr>
            <a:spLocks noGrp="1"/>
          </p:cNvSpPr>
          <p:nvPr>
            <p:ph type="title"/>
          </p:nvPr>
        </p:nvSpPr>
        <p:spPr/>
        <p:txBody>
          <a:bodyPr/>
          <a:lstStyle/>
          <a:p>
            <a:r>
              <a:rPr lang="en-US" dirty="0" smtClean="0"/>
              <a:t>Where to Start?</a:t>
            </a:r>
            <a:endParaRPr lang="en-US" dirty="0"/>
          </a:p>
        </p:txBody>
      </p:sp>
    </p:spTree>
    <p:extLst>
      <p:ext uri="{BB962C8B-B14F-4D97-AF65-F5344CB8AC3E}">
        <p14:creationId xmlns:p14="http://schemas.microsoft.com/office/powerpoint/2010/main" val="7431998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Kids Learn to Code at Any Age</a:t>
            </a:r>
            <a:endParaRPr lang="en-US" dirty="0"/>
          </a:p>
        </p:txBody>
      </p:sp>
      <p:pic>
        <p:nvPicPr>
          <p:cNvPr id="7" name="Content Placeholder 6"/>
          <p:cNvPicPr>
            <a:picLocks noGrp="1" noChangeAspect="1"/>
          </p:cNvPicPr>
          <p:nvPr>
            <p:ph sz="quarter" idx="13"/>
          </p:nvPr>
        </p:nvPicPr>
        <p:blipFill>
          <a:blip r:embed="rId2"/>
          <a:srcRect l="3535" r="3535"/>
          <a:stretch>
            <a:fillRect/>
          </a:stretch>
        </p:blipFill>
        <p:spPr/>
      </p:pic>
      <p:pic>
        <p:nvPicPr>
          <p:cNvPr id="5" name="Content Placeholder 4"/>
          <p:cNvPicPr>
            <a:picLocks noGrp="1" noChangeAspect="1"/>
          </p:cNvPicPr>
          <p:nvPr>
            <p:ph sz="quarter" idx="14"/>
          </p:nvPr>
        </p:nvPicPr>
        <p:blipFill>
          <a:blip r:embed="rId3"/>
          <a:srcRect t="-44233" b="-44233"/>
          <a:stretch>
            <a:fillRect/>
          </a:stretch>
        </p:blipFill>
        <p:spPr/>
      </p:pic>
    </p:spTree>
    <p:extLst>
      <p:ext uri="{BB962C8B-B14F-4D97-AF65-F5344CB8AC3E}">
        <p14:creationId xmlns:p14="http://schemas.microsoft.com/office/powerpoint/2010/main" val="2226171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Kids Learn to Code at Any Age</a:t>
            </a:r>
            <a:endParaRPr lang="en-US" dirty="0"/>
          </a:p>
        </p:txBody>
      </p:sp>
      <p:sp>
        <p:nvSpPr>
          <p:cNvPr id="4" name="Content Placeholder 3"/>
          <p:cNvSpPr>
            <a:spLocks noGrp="1"/>
          </p:cNvSpPr>
          <p:nvPr>
            <p:ph sz="quarter" idx="13"/>
          </p:nvPr>
        </p:nvSpPr>
        <p:spPr/>
        <p:txBody>
          <a:bodyPr>
            <a:normAutofit fontScale="92500"/>
          </a:bodyPr>
          <a:lstStyle/>
          <a:p>
            <a:r>
              <a:rPr lang="en-US" sz="4000" dirty="0" smtClean="0"/>
              <a:t>3-6 years old:</a:t>
            </a:r>
          </a:p>
          <a:p>
            <a:pPr lvl="1"/>
            <a:r>
              <a:rPr lang="en-US" sz="3800" dirty="0"/>
              <a:t>C</a:t>
            </a:r>
            <a:r>
              <a:rPr lang="en-US" sz="3800" dirty="0" smtClean="0"/>
              <a:t>ode-a-Pillar</a:t>
            </a:r>
          </a:p>
          <a:p>
            <a:pPr lvl="1"/>
            <a:r>
              <a:rPr lang="en-US" sz="3800" dirty="0" smtClean="0"/>
              <a:t>(No need to start this young though!)</a:t>
            </a:r>
            <a:endParaRPr lang="en-US" sz="3800" dirty="0"/>
          </a:p>
        </p:txBody>
      </p:sp>
      <p:pic>
        <p:nvPicPr>
          <p:cNvPr id="6" name="Content Placeholder 5"/>
          <p:cNvPicPr>
            <a:picLocks noGrp="1" noChangeAspect="1"/>
          </p:cNvPicPr>
          <p:nvPr>
            <p:ph sz="quarter" idx="14"/>
          </p:nvPr>
        </p:nvPicPr>
        <p:blipFill rotWithShape="1">
          <a:blip r:embed="rId2"/>
          <a:srcRect l="30204" r="9388"/>
          <a:stretch/>
        </p:blipFill>
        <p:spPr/>
      </p:pic>
    </p:spTree>
    <p:extLst>
      <p:ext uri="{BB962C8B-B14F-4D97-AF65-F5344CB8AC3E}">
        <p14:creationId xmlns:p14="http://schemas.microsoft.com/office/powerpoint/2010/main" val="4002583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Have Fun with Coding</a:t>
            </a:r>
          </a:p>
          <a:p>
            <a:r>
              <a:rPr lang="en-US" sz="2800" dirty="0" smtClean="0"/>
              <a:t>Create Stuff</a:t>
            </a:r>
          </a:p>
          <a:p>
            <a:r>
              <a:rPr lang="en-US" sz="2800" dirty="0" smtClean="0"/>
              <a:t>No Pressure</a:t>
            </a:r>
            <a:endParaRPr lang="en-US" dirty="0"/>
          </a:p>
        </p:txBody>
      </p:sp>
      <p:sp>
        <p:nvSpPr>
          <p:cNvPr id="3" name="Title 2"/>
          <p:cNvSpPr>
            <a:spLocks noGrp="1"/>
          </p:cNvSpPr>
          <p:nvPr>
            <p:ph type="title"/>
          </p:nvPr>
        </p:nvSpPr>
        <p:spPr/>
        <p:txBody>
          <a:bodyPr/>
          <a:lstStyle/>
          <a:p>
            <a:r>
              <a:rPr lang="en-US" dirty="0" smtClean="0"/>
              <a:t>Learning Goals (3-6yo)</a:t>
            </a:r>
            <a:endParaRPr lang="en-US" dirty="0"/>
          </a:p>
        </p:txBody>
      </p:sp>
      <p:pic>
        <p:nvPicPr>
          <p:cNvPr id="5" name="Picture 4" descr="ch10-01_hang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186" y="3499178"/>
            <a:ext cx="5757334" cy="3162695"/>
          </a:xfrm>
          <a:prstGeom prst="rect">
            <a:avLst/>
          </a:prstGeom>
        </p:spPr>
      </p:pic>
    </p:spTree>
    <p:extLst>
      <p:ext uri="{BB962C8B-B14F-4D97-AF65-F5344CB8AC3E}">
        <p14:creationId xmlns:p14="http://schemas.microsoft.com/office/powerpoint/2010/main" val="3381998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Am I?</a:t>
            </a:r>
            <a:endParaRPr lang="en-US" dirty="0"/>
          </a:p>
        </p:txBody>
      </p:sp>
      <p:sp>
        <p:nvSpPr>
          <p:cNvPr id="2" name="Content Placeholder 1"/>
          <p:cNvSpPr>
            <a:spLocks noGrp="1"/>
          </p:cNvSpPr>
          <p:nvPr>
            <p:ph sz="quarter" idx="13"/>
          </p:nvPr>
        </p:nvSpPr>
        <p:spPr/>
        <p:txBody>
          <a:bodyPr>
            <a:normAutofit lnSpcReduction="10000"/>
          </a:bodyPr>
          <a:lstStyle/>
          <a:p>
            <a:r>
              <a:rPr lang="en-US" sz="3200" dirty="0" smtClean="0"/>
              <a:t>Senior Software Engineer</a:t>
            </a:r>
          </a:p>
          <a:p>
            <a:r>
              <a:rPr lang="en-US" sz="3200" dirty="0" smtClean="0"/>
              <a:t>Author of </a:t>
            </a:r>
            <a:r>
              <a:rPr lang="en-US" sz="3200" i="1" dirty="0" smtClean="0"/>
              <a:t>Code for Teens: The Awesome Beginner’s Guide to Programming</a:t>
            </a:r>
            <a:endParaRPr lang="en-US" sz="3200" dirty="0"/>
          </a:p>
        </p:txBody>
      </p:sp>
      <p:pic>
        <p:nvPicPr>
          <p:cNvPr id="5" name="Content Placeholder 4" descr="IMG_3241.JPG"/>
          <p:cNvPicPr>
            <a:picLocks noGrp="1" noChangeAspect="1"/>
          </p:cNvPicPr>
          <p:nvPr>
            <p:ph sz="quarter" idx="14"/>
          </p:nvPr>
        </p:nvPicPr>
        <p:blipFill>
          <a:blip r:embed="rId3" cstate="print">
            <a:extLst>
              <a:ext uri="{28A0092B-C50C-407E-A947-70E740481C1C}">
                <a14:useLocalDpi xmlns:a14="http://schemas.microsoft.com/office/drawing/2010/main" val="0"/>
              </a:ext>
            </a:extLst>
          </a:blip>
          <a:srcRect l="8381" r="8381"/>
          <a:stretch>
            <a:fillRect/>
          </a:stretch>
        </p:blipFill>
        <p:spPr>
          <a:xfrm rot="5400000">
            <a:off x="4645025" y="2679700"/>
            <a:ext cx="3822700" cy="3446463"/>
          </a:xfrm>
        </p:spPr>
      </p:pic>
    </p:spTree>
    <p:extLst>
      <p:ext uri="{BB962C8B-B14F-4D97-AF65-F5344CB8AC3E}">
        <p14:creationId xmlns:p14="http://schemas.microsoft.com/office/powerpoint/2010/main" val="38729279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Kids Learn to Code at Any Age</a:t>
            </a:r>
          </a:p>
        </p:txBody>
      </p:sp>
      <p:sp>
        <p:nvSpPr>
          <p:cNvPr id="4" name="Content Placeholder 3"/>
          <p:cNvSpPr>
            <a:spLocks noGrp="1"/>
          </p:cNvSpPr>
          <p:nvPr>
            <p:ph sz="quarter" idx="13"/>
          </p:nvPr>
        </p:nvSpPr>
        <p:spPr>
          <a:xfrm>
            <a:off x="703716" y="2679192"/>
            <a:ext cx="3167520" cy="3447288"/>
          </a:xfrm>
        </p:spPr>
        <p:txBody>
          <a:bodyPr>
            <a:normAutofit/>
          </a:bodyPr>
          <a:lstStyle/>
          <a:p>
            <a:r>
              <a:rPr lang="en-US" sz="3600" dirty="0" smtClean="0"/>
              <a:t>5-8 years old:</a:t>
            </a:r>
          </a:p>
          <a:p>
            <a:pPr lvl="1"/>
            <a:r>
              <a:rPr lang="en-US" sz="3400" dirty="0" err="1"/>
              <a:t>Minecraft</a:t>
            </a:r>
            <a:endParaRPr lang="en-US" sz="3400" dirty="0"/>
          </a:p>
          <a:p>
            <a:pPr lvl="1"/>
            <a:r>
              <a:rPr lang="en-US" sz="3400" dirty="0" smtClean="0"/>
              <a:t>Robot Turtles</a:t>
            </a:r>
          </a:p>
          <a:p>
            <a:pPr lvl="1"/>
            <a:r>
              <a:rPr lang="en-US" sz="3400" dirty="0" smtClean="0"/>
              <a:t>Code Mouse</a:t>
            </a:r>
            <a:endParaRPr lang="en-US" sz="3400" dirty="0"/>
          </a:p>
        </p:txBody>
      </p:sp>
      <p:pic>
        <p:nvPicPr>
          <p:cNvPr id="2" name="Picture 1"/>
          <p:cNvPicPr>
            <a:picLocks noChangeAspect="1"/>
          </p:cNvPicPr>
          <p:nvPr/>
        </p:nvPicPr>
        <p:blipFill>
          <a:blip r:embed="rId3"/>
          <a:stretch>
            <a:fillRect/>
          </a:stretch>
        </p:blipFill>
        <p:spPr>
          <a:xfrm>
            <a:off x="3665270" y="2679192"/>
            <a:ext cx="5021530" cy="3153401"/>
          </a:xfrm>
          <a:prstGeom prst="rect">
            <a:avLst/>
          </a:prstGeom>
        </p:spPr>
      </p:pic>
    </p:spTree>
    <p:extLst>
      <p:ext uri="{BB962C8B-B14F-4D97-AF65-F5344CB8AC3E}">
        <p14:creationId xmlns:p14="http://schemas.microsoft.com/office/powerpoint/2010/main" val="3705350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codemouse-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5230" y="123152"/>
            <a:ext cx="4933540" cy="6611696"/>
          </a:xfrm>
          <a:prstGeom prst="rect">
            <a:avLst/>
          </a:prstGeom>
        </p:spPr>
      </p:pic>
    </p:spTree>
    <p:extLst>
      <p:ext uri="{BB962C8B-B14F-4D97-AF65-F5344CB8AC3E}">
        <p14:creationId xmlns:p14="http://schemas.microsoft.com/office/powerpoint/2010/main" val="41416930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codemouse-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217916" y="922866"/>
            <a:ext cx="6648132" cy="4986098"/>
          </a:xfrm>
          <a:prstGeom prst="rect">
            <a:avLst/>
          </a:prstGeom>
        </p:spPr>
      </p:pic>
    </p:spTree>
    <p:extLst>
      <p:ext uri="{BB962C8B-B14F-4D97-AF65-F5344CB8AC3E}">
        <p14:creationId xmlns:p14="http://schemas.microsoft.com/office/powerpoint/2010/main" val="22008360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8" y="2675467"/>
            <a:ext cx="4497772" cy="3450696"/>
          </a:xfrm>
        </p:spPr>
        <p:txBody>
          <a:bodyPr>
            <a:normAutofit/>
          </a:bodyPr>
          <a:lstStyle/>
          <a:p>
            <a:r>
              <a:rPr lang="en-US" sz="2800" dirty="0" smtClean="0"/>
              <a:t>Small Problem Solving</a:t>
            </a:r>
          </a:p>
          <a:p>
            <a:r>
              <a:rPr lang="en-US" sz="2800" dirty="0" smtClean="0"/>
              <a:t>Goal-Oriented Creation</a:t>
            </a:r>
          </a:p>
          <a:p>
            <a:r>
              <a:rPr lang="en-US" sz="2800" dirty="0" smtClean="0"/>
              <a:t>Minimal Performance Pressure</a:t>
            </a:r>
            <a:endParaRPr lang="en-US" dirty="0"/>
          </a:p>
        </p:txBody>
      </p:sp>
      <p:sp>
        <p:nvSpPr>
          <p:cNvPr id="3" name="Title 2"/>
          <p:cNvSpPr>
            <a:spLocks noGrp="1"/>
          </p:cNvSpPr>
          <p:nvPr>
            <p:ph type="title"/>
          </p:nvPr>
        </p:nvSpPr>
        <p:spPr/>
        <p:txBody>
          <a:bodyPr/>
          <a:lstStyle/>
          <a:p>
            <a:r>
              <a:rPr lang="en-US" dirty="0" smtClean="0"/>
              <a:t>Learning Goals (5-8yo)</a:t>
            </a:r>
            <a:endParaRPr lang="en-US" dirty="0"/>
          </a:p>
        </p:txBody>
      </p:sp>
      <p:pic>
        <p:nvPicPr>
          <p:cNvPr id="5" name="Picture 4" descr="ch01-04_error-messag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7333" y="3375984"/>
            <a:ext cx="4199467" cy="3099017"/>
          </a:xfrm>
          <a:prstGeom prst="rect">
            <a:avLst/>
          </a:prstGeom>
        </p:spPr>
      </p:pic>
    </p:spTree>
    <p:extLst>
      <p:ext uri="{BB962C8B-B14F-4D97-AF65-F5344CB8AC3E}">
        <p14:creationId xmlns:p14="http://schemas.microsoft.com/office/powerpoint/2010/main" val="3795709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Kids Learn to Code at Any Age</a:t>
            </a:r>
          </a:p>
        </p:txBody>
      </p:sp>
      <p:sp>
        <p:nvSpPr>
          <p:cNvPr id="4" name="Content Placeholder 3"/>
          <p:cNvSpPr>
            <a:spLocks noGrp="1"/>
          </p:cNvSpPr>
          <p:nvPr>
            <p:ph sz="quarter" idx="13"/>
          </p:nvPr>
        </p:nvSpPr>
        <p:spPr>
          <a:xfrm>
            <a:off x="676655" y="2679192"/>
            <a:ext cx="3180382" cy="3447288"/>
          </a:xfrm>
        </p:spPr>
        <p:txBody>
          <a:bodyPr>
            <a:normAutofit/>
          </a:bodyPr>
          <a:lstStyle/>
          <a:p>
            <a:r>
              <a:rPr lang="en-US" sz="3600" dirty="0" smtClean="0"/>
              <a:t>8-12 years old:</a:t>
            </a:r>
          </a:p>
          <a:p>
            <a:pPr lvl="1"/>
            <a:r>
              <a:rPr lang="en-US" sz="3400" dirty="0" err="1" smtClean="0"/>
              <a:t>Tynker</a:t>
            </a:r>
            <a:endParaRPr lang="en-US" sz="3400" dirty="0" smtClean="0"/>
          </a:p>
          <a:p>
            <a:pPr lvl="1"/>
            <a:r>
              <a:rPr lang="en-US" sz="3400" dirty="0"/>
              <a:t>Scratch</a:t>
            </a:r>
          </a:p>
        </p:txBody>
      </p:sp>
      <p:pic>
        <p:nvPicPr>
          <p:cNvPr id="6" name="Picture 5"/>
          <p:cNvPicPr>
            <a:picLocks noChangeAspect="1"/>
          </p:cNvPicPr>
          <p:nvPr/>
        </p:nvPicPr>
        <p:blipFill>
          <a:blip r:embed="rId3"/>
          <a:stretch>
            <a:fillRect/>
          </a:stretch>
        </p:blipFill>
        <p:spPr>
          <a:xfrm>
            <a:off x="3900312" y="2679192"/>
            <a:ext cx="4786488" cy="3651993"/>
          </a:xfrm>
          <a:prstGeom prst="rect">
            <a:avLst/>
          </a:prstGeom>
        </p:spPr>
      </p:pic>
    </p:spTree>
    <p:extLst>
      <p:ext uri="{BB962C8B-B14F-4D97-AF65-F5344CB8AC3E}">
        <p14:creationId xmlns:p14="http://schemas.microsoft.com/office/powerpoint/2010/main" val="3165239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969" y="300183"/>
            <a:ext cx="8904062" cy="6255384"/>
          </a:xfrm>
          <a:prstGeom prst="rect">
            <a:avLst/>
          </a:prstGeom>
        </p:spPr>
      </p:pic>
    </p:spTree>
    <p:extLst>
      <p:ext uri="{BB962C8B-B14F-4D97-AF65-F5344CB8AC3E}">
        <p14:creationId xmlns:p14="http://schemas.microsoft.com/office/powerpoint/2010/main" val="20691231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76655" y="2679192"/>
            <a:ext cx="3180382" cy="3447288"/>
          </a:xfrm>
        </p:spPr>
        <p:txBody>
          <a:bodyPr>
            <a:normAutofit/>
          </a:bodyPr>
          <a:lstStyle/>
          <a:p>
            <a:r>
              <a:rPr lang="en-US" sz="3600" dirty="0" smtClean="0"/>
              <a:t>8-12 years old:</a:t>
            </a:r>
          </a:p>
          <a:p>
            <a:pPr lvl="1"/>
            <a:r>
              <a:rPr lang="en-US" sz="3400" dirty="0" smtClean="0"/>
              <a:t>Scratch</a:t>
            </a:r>
          </a:p>
          <a:p>
            <a:pPr lvl="1"/>
            <a:r>
              <a:rPr lang="en-US" sz="3400" dirty="0" err="1" smtClean="0"/>
              <a:t>Tynker</a:t>
            </a:r>
            <a:endParaRPr lang="en-US" sz="3400" dirty="0"/>
          </a:p>
        </p:txBody>
      </p:sp>
      <p:pic>
        <p:nvPicPr>
          <p:cNvPr id="5" name="Picture 4"/>
          <p:cNvPicPr>
            <a:picLocks noChangeAspect="1"/>
          </p:cNvPicPr>
          <p:nvPr/>
        </p:nvPicPr>
        <p:blipFill>
          <a:blip r:embed="rId3"/>
          <a:stretch>
            <a:fillRect/>
          </a:stretch>
        </p:blipFill>
        <p:spPr>
          <a:xfrm>
            <a:off x="112744" y="417624"/>
            <a:ext cx="8890145" cy="6080671"/>
          </a:xfrm>
          <a:prstGeom prst="rect">
            <a:avLst/>
          </a:prstGeom>
        </p:spPr>
      </p:pic>
    </p:spTree>
    <p:extLst>
      <p:ext uri="{BB962C8B-B14F-4D97-AF65-F5344CB8AC3E}">
        <p14:creationId xmlns:p14="http://schemas.microsoft.com/office/powerpoint/2010/main" val="35913296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2331097"/>
            <a:ext cx="5074356" cy="4197644"/>
          </a:xfrm>
        </p:spPr>
        <p:txBody>
          <a:bodyPr>
            <a:normAutofit lnSpcReduction="10000"/>
          </a:bodyPr>
          <a:lstStyle/>
          <a:p>
            <a:r>
              <a:rPr lang="en-US" sz="2800" dirty="0" smtClean="0"/>
              <a:t>Moderately Complex Problem Solving</a:t>
            </a:r>
          </a:p>
          <a:p>
            <a:r>
              <a:rPr lang="en-US" sz="2800" dirty="0" smtClean="0"/>
              <a:t>Complete Projects</a:t>
            </a:r>
          </a:p>
          <a:p>
            <a:pPr lvl="1"/>
            <a:r>
              <a:rPr lang="en-US" sz="2600" dirty="0" smtClean="0"/>
              <a:t>Begin Without Knowing How to Do It All</a:t>
            </a:r>
          </a:p>
          <a:p>
            <a:pPr lvl="1"/>
            <a:r>
              <a:rPr lang="en-US" sz="2600" dirty="0" smtClean="0"/>
              <a:t>Seek Help</a:t>
            </a:r>
          </a:p>
          <a:p>
            <a:pPr lvl="1"/>
            <a:r>
              <a:rPr lang="en-US" sz="2600" dirty="0" smtClean="0"/>
              <a:t>Overcome Obstacles</a:t>
            </a:r>
          </a:p>
          <a:p>
            <a:r>
              <a:rPr lang="en-US" sz="2800" dirty="0" smtClean="0"/>
              <a:t>Moderate Performance Pressure</a:t>
            </a:r>
            <a:endParaRPr lang="en-US" sz="2800" dirty="0"/>
          </a:p>
        </p:txBody>
      </p:sp>
      <p:sp>
        <p:nvSpPr>
          <p:cNvPr id="3" name="Title 2"/>
          <p:cNvSpPr>
            <a:spLocks noGrp="1"/>
          </p:cNvSpPr>
          <p:nvPr>
            <p:ph type="title"/>
          </p:nvPr>
        </p:nvSpPr>
        <p:spPr/>
        <p:txBody>
          <a:bodyPr/>
          <a:lstStyle/>
          <a:p>
            <a:r>
              <a:rPr lang="en-US" dirty="0" smtClean="0"/>
              <a:t>Learning Goals (8-12yo)</a:t>
            </a:r>
            <a:endParaRPr lang="en-US" dirty="0"/>
          </a:p>
        </p:txBody>
      </p:sp>
      <p:pic>
        <p:nvPicPr>
          <p:cNvPr id="4" name="Picture 3" descr="ch08-09-a1_key-concep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608" y="2003778"/>
            <a:ext cx="4656192" cy="4609630"/>
          </a:xfrm>
          <a:prstGeom prst="rect">
            <a:avLst/>
          </a:prstGeom>
        </p:spPr>
      </p:pic>
    </p:spTree>
    <p:extLst>
      <p:ext uri="{BB962C8B-B14F-4D97-AF65-F5344CB8AC3E}">
        <p14:creationId xmlns:p14="http://schemas.microsoft.com/office/powerpoint/2010/main" val="35476086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72067" y="2675467"/>
            <a:ext cx="4052673" cy="3450696"/>
          </a:xfrm>
        </p:spPr>
        <p:txBody>
          <a:bodyPr>
            <a:normAutofit/>
          </a:bodyPr>
          <a:lstStyle/>
          <a:p>
            <a:r>
              <a:rPr lang="en-US" sz="3600" dirty="0" smtClean="0"/>
              <a:t>12-16 years old:</a:t>
            </a:r>
          </a:p>
          <a:p>
            <a:pPr lvl="1"/>
            <a:r>
              <a:rPr lang="en-US" sz="3400" dirty="0" err="1"/>
              <a:t>TechRocket</a:t>
            </a:r>
            <a:endParaRPr lang="en-US" sz="3400" dirty="0"/>
          </a:p>
          <a:p>
            <a:pPr lvl="1"/>
            <a:r>
              <a:rPr lang="en-US" sz="3400" dirty="0" smtClean="0"/>
              <a:t>Code for Teens book</a:t>
            </a:r>
          </a:p>
        </p:txBody>
      </p:sp>
      <p:sp>
        <p:nvSpPr>
          <p:cNvPr id="3" name="Title 2"/>
          <p:cNvSpPr>
            <a:spLocks noGrp="1"/>
          </p:cNvSpPr>
          <p:nvPr>
            <p:ph type="title"/>
          </p:nvPr>
        </p:nvSpPr>
        <p:spPr/>
        <p:txBody>
          <a:bodyPr>
            <a:normAutofit/>
          </a:bodyPr>
          <a:lstStyle/>
          <a:p>
            <a:r>
              <a:rPr lang="en-US" dirty="0" smtClean="0"/>
              <a:t>Learn </a:t>
            </a:r>
            <a:r>
              <a:rPr lang="en-US" dirty="0"/>
              <a:t>to Code at Any Age</a:t>
            </a:r>
          </a:p>
        </p:txBody>
      </p:sp>
      <p:pic>
        <p:nvPicPr>
          <p:cNvPr id="2" name="Picture 1"/>
          <p:cNvPicPr>
            <a:picLocks noChangeAspect="1"/>
          </p:cNvPicPr>
          <p:nvPr/>
        </p:nvPicPr>
        <p:blipFill>
          <a:blip r:embed="rId3"/>
          <a:stretch>
            <a:fillRect/>
          </a:stretch>
        </p:blipFill>
        <p:spPr>
          <a:xfrm>
            <a:off x="4924740" y="1778000"/>
            <a:ext cx="3762059" cy="4750740"/>
          </a:xfrm>
          <a:prstGeom prst="rect">
            <a:avLst/>
          </a:prstGeom>
        </p:spPr>
      </p:pic>
    </p:spTree>
    <p:extLst>
      <p:ext uri="{BB962C8B-B14F-4D97-AF65-F5344CB8AC3E}">
        <p14:creationId xmlns:p14="http://schemas.microsoft.com/office/powerpoint/2010/main" val="3074674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Front End (Usually Learn First):</a:t>
            </a:r>
          </a:p>
          <a:p>
            <a:pPr lvl="1"/>
            <a:r>
              <a:rPr lang="en-US" sz="2600" dirty="0"/>
              <a:t>JavaScript</a:t>
            </a:r>
          </a:p>
          <a:p>
            <a:pPr lvl="1"/>
            <a:r>
              <a:rPr lang="en-US" sz="2600" dirty="0"/>
              <a:t>HTML</a:t>
            </a:r>
          </a:p>
          <a:p>
            <a:pPr lvl="1"/>
            <a:r>
              <a:rPr lang="en-US" sz="2600" dirty="0"/>
              <a:t>CSS</a:t>
            </a:r>
          </a:p>
          <a:p>
            <a:r>
              <a:rPr lang="en-US" sz="2800" dirty="0"/>
              <a:t>Back End (Pick One):</a:t>
            </a:r>
          </a:p>
          <a:p>
            <a:pPr lvl="1"/>
            <a:r>
              <a:rPr lang="en-US" sz="2600" dirty="0"/>
              <a:t>Python, PHP, Ruby, Java, C#</a:t>
            </a:r>
            <a:endParaRPr lang="en-US" dirty="0"/>
          </a:p>
        </p:txBody>
      </p:sp>
      <p:sp>
        <p:nvSpPr>
          <p:cNvPr id="3" name="Title 2"/>
          <p:cNvSpPr>
            <a:spLocks noGrp="1"/>
          </p:cNvSpPr>
          <p:nvPr>
            <p:ph type="title"/>
          </p:nvPr>
        </p:nvSpPr>
        <p:spPr/>
        <p:txBody>
          <a:bodyPr/>
          <a:lstStyle/>
          <a:p>
            <a:r>
              <a:rPr lang="en-US" dirty="0" smtClean="0"/>
              <a:t>Learning Goals (12-16yo)</a:t>
            </a:r>
            <a:endParaRPr lang="en-US" dirty="0"/>
          </a:p>
        </p:txBody>
      </p:sp>
      <p:pic>
        <p:nvPicPr>
          <p:cNvPr id="4" name="Picture 3" descr="ch01-03-b1_unexp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151" y="3104854"/>
            <a:ext cx="3168649" cy="3489739"/>
          </a:xfrm>
          <a:prstGeom prst="rect">
            <a:avLst/>
          </a:prstGeom>
        </p:spPr>
      </p:pic>
    </p:spTree>
    <p:extLst>
      <p:ext uri="{BB962C8B-B14F-4D97-AF65-F5344CB8AC3E}">
        <p14:creationId xmlns:p14="http://schemas.microsoft.com/office/powerpoint/2010/main" val="3955514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Am I?</a:t>
            </a:r>
            <a:endParaRPr lang="en-US" dirty="0"/>
          </a:p>
        </p:txBody>
      </p:sp>
      <p:sp>
        <p:nvSpPr>
          <p:cNvPr id="2" name="Content Placeholder 1"/>
          <p:cNvSpPr>
            <a:spLocks noGrp="1"/>
          </p:cNvSpPr>
          <p:nvPr>
            <p:ph sz="quarter" idx="13"/>
          </p:nvPr>
        </p:nvSpPr>
        <p:spPr/>
        <p:txBody>
          <a:bodyPr>
            <a:normAutofit fontScale="92500" lnSpcReduction="20000"/>
          </a:bodyPr>
          <a:lstStyle/>
          <a:p>
            <a:r>
              <a:rPr lang="en-US" sz="3200" dirty="0" smtClean="0"/>
              <a:t>Senior Software Engineer</a:t>
            </a:r>
          </a:p>
          <a:p>
            <a:r>
              <a:rPr lang="en-US" sz="3200" dirty="0" smtClean="0"/>
              <a:t>Author of </a:t>
            </a:r>
            <a:r>
              <a:rPr lang="en-US" sz="3200" i="1" dirty="0" smtClean="0"/>
              <a:t>Code for Teens: The Awesome Beginner’s Guide to Programming</a:t>
            </a:r>
          </a:p>
          <a:p>
            <a:r>
              <a:rPr lang="en-US" sz="3200" i="1" dirty="0" smtClean="0"/>
              <a:t>Homeschooling father of 6 children</a:t>
            </a:r>
            <a:endParaRPr lang="en-US" sz="3200" dirty="0"/>
          </a:p>
        </p:txBody>
      </p:sp>
      <p:pic>
        <p:nvPicPr>
          <p:cNvPr id="4" name="Picture 3" descr="IMG_3235.JPG"/>
          <p:cNvPicPr>
            <a:picLocks noChangeAspect="1"/>
          </p:cNvPicPr>
          <p:nvPr/>
        </p:nvPicPr>
        <p:blipFill rotWithShape="1">
          <a:blip r:embed="rId3" cstate="print">
            <a:extLst>
              <a:ext uri="{28A0092B-C50C-407E-A947-70E740481C1C}">
                <a14:useLocalDpi xmlns:a14="http://schemas.microsoft.com/office/drawing/2010/main" val="0"/>
              </a:ext>
            </a:extLst>
          </a:blip>
          <a:srcRect l="20525" t="18039" r="20500" b="9670"/>
          <a:stretch/>
        </p:blipFill>
        <p:spPr>
          <a:xfrm rot="5400000">
            <a:off x="4605747" y="2452620"/>
            <a:ext cx="3828262" cy="3519459"/>
          </a:xfrm>
          <a:prstGeom prst="rect">
            <a:avLst/>
          </a:prstGeom>
        </p:spPr>
      </p:pic>
    </p:spTree>
    <p:extLst>
      <p:ext uri="{BB962C8B-B14F-4D97-AF65-F5344CB8AC3E}">
        <p14:creationId xmlns:p14="http://schemas.microsoft.com/office/powerpoint/2010/main" val="21671242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Learn </a:t>
            </a:r>
            <a:r>
              <a:rPr lang="en-US" dirty="0"/>
              <a:t>to Code at Any Age</a:t>
            </a:r>
          </a:p>
        </p:txBody>
      </p:sp>
      <p:sp>
        <p:nvSpPr>
          <p:cNvPr id="4" name="Content Placeholder 3"/>
          <p:cNvSpPr>
            <a:spLocks noGrp="1"/>
          </p:cNvSpPr>
          <p:nvPr>
            <p:ph sz="quarter" idx="13"/>
          </p:nvPr>
        </p:nvSpPr>
        <p:spPr>
          <a:xfrm>
            <a:off x="676654" y="2679192"/>
            <a:ext cx="3754235" cy="3447288"/>
          </a:xfrm>
        </p:spPr>
        <p:txBody>
          <a:bodyPr>
            <a:normAutofit/>
          </a:bodyPr>
          <a:lstStyle/>
          <a:p>
            <a:r>
              <a:rPr lang="en-US" sz="3600" dirty="0" smtClean="0"/>
              <a:t>15-18 years old:</a:t>
            </a:r>
          </a:p>
          <a:p>
            <a:pPr lvl="1"/>
            <a:r>
              <a:rPr lang="en-US" sz="3400" dirty="0" err="1"/>
              <a:t>Codecademy</a:t>
            </a:r>
            <a:endParaRPr lang="en-US" sz="3400" dirty="0"/>
          </a:p>
          <a:p>
            <a:pPr lvl="1"/>
            <a:r>
              <a:rPr lang="en-US" sz="3400" dirty="0" smtClean="0"/>
              <a:t>Robotics teams</a:t>
            </a:r>
          </a:p>
          <a:p>
            <a:pPr lvl="1"/>
            <a:r>
              <a:rPr lang="en-US" sz="3400" dirty="0" smtClean="0"/>
              <a:t>Khan Academy</a:t>
            </a:r>
            <a:endParaRPr lang="en-US" sz="3400" dirty="0"/>
          </a:p>
        </p:txBody>
      </p:sp>
      <p:pic>
        <p:nvPicPr>
          <p:cNvPr id="5" name="Picture 4" descr="ch04-01_call-gir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01396" y="2389480"/>
            <a:ext cx="2885404" cy="4093427"/>
          </a:xfrm>
          <a:prstGeom prst="rect">
            <a:avLst/>
          </a:prstGeom>
        </p:spPr>
      </p:pic>
    </p:spTree>
    <p:extLst>
      <p:ext uri="{BB962C8B-B14F-4D97-AF65-F5344CB8AC3E}">
        <p14:creationId xmlns:p14="http://schemas.microsoft.com/office/powerpoint/2010/main" val="3934239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Learn </a:t>
            </a:r>
            <a:r>
              <a:rPr lang="en-US" dirty="0"/>
              <a:t>to Code at Any Age</a:t>
            </a:r>
          </a:p>
        </p:txBody>
      </p:sp>
      <p:sp>
        <p:nvSpPr>
          <p:cNvPr id="4" name="Content Placeholder 3"/>
          <p:cNvSpPr>
            <a:spLocks noGrp="1"/>
          </p:cNvSpPr>
          <p:nvPr>
            <p:ph sz="quarter" idx="13"/>
          </p:nvPr>
        </p:nvSpPr>
        <p:spPr>
          <a:xfrm>
            <a:off x="676654" y="2679192"/>
            <a:ext cx="3754235" cy="3447288"/>
          </a:xfrm>
        </p:spPr>
        <p:txBody>
          <a:bodyPr>
            <a:normAutofit lnSpcReduction="10000"/>
          </a:bodyPr>
          <a:lstStyle/>
          <a:p>
            <a:r>
              <a:rPr lang="en-US" sz="3600" dirty="0" smtClean="0"/>
              <a:t>18+ years old:</a:t>
            </a:r>
          </a:p>
          <a:p>
            <a:pPr lvl="1"/>
            <a:r>
              <a:rPr lang="en-US" sz="3400" dirty="0" err="1" smtClean="0"/>
              <a:t>Centriq</a:t>
            </a:r>
            <a:r>
              <a:rPr lang="en-US" sz="3400" dirty="0" smtClean="0"/>
              <a:t> Training</a:t>
            </a:r>
          </a:p>
          <a:p>
            <a:pPr lvl="1"/>
            <a:r>
              <a:rPr lang="en-US" sz="3400" dirty="0" err="1" smtClean="0"/>
              <a:t>Lynda.com</a:t>
            </a:r>
            <a:r>
              <a:rPr lang="en-US" sz="3400" dirty="0" smtClean="0"/>
              <a:t> (NOT YouTube)</a:t>
            </a:r>
          </a:p>
          <a:p>
            <a:pPr lvl="1"/>
            <a:r>
              <a:rPr lang="en-US" sz="3400" dirty="0" err="1" smtClean="0"/>
              <a:t>PluralSight</a:t>
            </a:r>
            <a:endParaRPr lang="en-US" sz="3400" dirty="0" smtClean="0"/>
          </a:p>
          <a:p>
            <a:pPr lvl="1"/>
            <a:r>
              <a:rPr lang="en-US" sz="3400" dirty="0" err="1" smtClean="0"/>
              <a:t>Meetup</a:t>
            </a:r>
            <a:r>
              <a:rPr lang="en-US" sz="3400" dirty="0" smtClean="0"/>
              <a:t> Groups</a:t>
            </a:r>
            <a:endParaRPr lang="en-US" sz="3400" dirty="0"/>
          </a:p>
        </p:txBody>
      </p:sp>
      <p:pic>
        <p:nvPicPr>
          <p:cNvPr id="2" name="Picture 1" descr="ch04-06_professor-brainsle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852" y="2286000"/>
            <a:ext cx="2853023" cy="4365036"/>
          </a:xfrm>
          <a:prstGeom prst="rect">
            <a:avLst/>
          </a:prstGeom>
        </p:spPr>
      </p:pic>
    </p:spTree>
    <p:extLst>
      <p:ext uri="{BB962C8B-B14F-4D97-AF65-F5344CB8AC3E}">
        <p14:creationId xmlns:p14="http://schemas.microsoft.com/office/powerpoint/2010/main" val="748725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Coding is Fun for Kids!</a:t>
            </a:r>
            <a:endParaRPr lang="en-US" dirty="0"/>
          </a:p>
        </p:txBody>
      </p:sp>
      <p:pic>
        <p:nvPicPr>
          <p:cNvPr id="7" name="Content Placeholder 5"/>
          <p:cNvPicPr>
            <a:picLocks noGrp="1" noChangeAspect="1"/>
          </p:cNvPicPr>
          <p:nvPr>
            <p:ph sz="quarter" idx="14"/>
          </p:nvPr>
        </p:nvPicPr>
        <p:blipFill rotWithShape="1">
          <a:blip r:embed="rId3"/>
          <a:srcRect l="30204" r="9388"/>
          <a:stretch/>
        </p:blipFill>
        <p:spPr>
          <a:xfrm>
            <a:off x="676655" y="2679192"/>
            <a:ext cx="2745347" cy="2476067"/>
          </a:xfrm>
        </p:spPr>
      </p:pic>
      <p:pic>
        <p:nvPicPr>
          <p:cNvPr id="8" name="Picture 7"/>
          <p:cNvPicPr>
            <a:picLocks noChangeAspect="1"/>
          </p:cNvPicPr>
          <p:nvPr/>
        </p:nvPicPr>
        <p:blipFill>
          <a:blip r:embed="rId4"/>
          <a:stretch>
            <a:fillRect/>
          </a:stretch>
        </p:blipFill>
        <p:spPr>
          <a:xfrm>
            <a:off x="2799789" y="4175417"/>
            <a:ext cx="3390286" cy="2129019"/>
          </a:xfrm>
          <a:prstGeom prst="rect">
            <a:avLst/>
          </a:prstGeom>
        </p:spPr>
      </p:pic>
      <p:pic>
        <p:nvPicPr>
          <p:cNvPr id="6" name="Picture 5"/>
          <p:cNvPicPr>
            <a:picLocks noChangeAspect="1"/>
          </p:cNvPicPr>
          <p:nvPr/>
        </p:nvPicPr>
        <p:blipFill>
          <a:blip r:embed="rId5"/>
          <a:stretch>
            <a:fillRect/>
          </a:stretch>
        </p:blipFill>
        <p:spPr>
          <a:xfrm>
            <a:off x="5626487" y="2679193"/>
            <a:ext cx="3060312" cy="2334956"/>
          </a:xfrm>
          <a:prstGeom prst="rect">
            <a:avLst/>
          </a:prstGeom>
        </p:spPr>
      </p:pic>
    </p:spTree>
    <p:extLst>
      <p:ext uri="{BB962C8B-B14F-4D97-AF65-F5344CB8AC3E}">
        <p14:creationId xmlns:p14="http://schemas.microsoft.com/office/powerpoint/2010/main" val="2798169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77291"/>
            <a:ext cx="8229600" cy="1252728"/>
          </a:xfrm>
        </p:spPr>
        <p:txBody>
          <a:bodyPr/>
          <a:lstStyle/>
          <a:p>
            <a:r>
              <a:rPr lang="en-US" dirty="0" smtClean="0"/>
              <a:t>Trouble with Toys</a:t>
            </a:r>
            <a:endParaRPr lang="en-US" dirty="0"/>
          </a:p>
        </p:txBody>
      </p:sp>
    </p:spTree>
    <p:extLst>
      <p:ext uri="{BB962C8B-B14F-4D97-AF65-F5344CB8AC3E}">
        <p14:creationId xmlns:p14="http://schemas.microsoft.com/office/powerpoint/2010/main" val="174642364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0239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8400" y="0"/>
            <a:ext cx="6788610" cy="6858000"/>
          </a:xfrm>
          <a:prstGeom prst="rect">
            <a:avLst/>
          </a:prstGeom>
        </p:spPr>
      </p:pic>
    </p:spTree>
    <p:extLst>
      <p:ext uri="{BB962C8B-B14F-4D97-AF65-F5344CB8AC3E}">
        <p14:creationId xmlns:p14="http://schemas.microsoft.com/office/powerpoint/2010/main" val="17819747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77291"/>
            <a:ext cx="8229600" cy="1252728"/>
          </a:xfrm>
        </p:spPr>
        <p:txBody>
          <a:bodyPr/>
          <a:lstStyle/>
          <a:p>
            <a:r>
              <a:rPr lang="en-US" dirty="0" smtClean="0"/>
              <a:t>Solution?</a:t>
            </a:r>
            <a:endParaRPr lang="en-US" dirty="0"/>
          </a:p>
        </p:txBody>
      </p:sp>
    </p:spTree>
    <p:extLst>
      <p:ext uri="{BB962C8B-B14F-4D97-AF65-F5344CB8AC3E}">
        <p14:creationId xmlns:p14="http://schemas.microsoft.com/office/powerpoint/2010/main" val="25625605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Coding = Education (not play)</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3106154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457200" indent="-457200">
              <a:buFont typeface="+mj-lt"/>
              <a:buAutoNum type="arabicPeriod"/>
            </a:pPr>
            <a:r>
              <a:rPr lang="en-US" sz="3600" dirty="0" smtClean="0"/>
              <a:t>Make Requirements</a:t>
            </a:r>
          </a:p>
          <a:p>
            <a:pPr marL="457200" indent="-457200">
              <a:buFont typeface="+mj-lt"/>
              <a:buAutoNum type="arabicPeriod"/>
            </a:pPr>
            <a:r>
              <a:rPr lang="en-US" sz="3600" dirty="0" smtClean="0"/>
              <a:t>Be flexible</a:t>
            </a:r>
          </a:p>
          <a:p>
            <a:pPr marL="457200" indent="-457200">
              <a:buFont typeface="+mj-lt"/>
              <a:buAutoNum type="arabicPeriod"/>
            </a:pPr>
            <a:r>
              <a:rPr lang="en-US" sz="3600" dirty="0" smtClean="0"/>
              <a:t>Inspect What You Expect</a:t>
            </a:r>
          </a:p>
          <a:p>
            <a:pPr marL="457200" indent="-457200">
              <a:buFont typeface="+mj-lt"/>
              <a:buAutoNum type="arabicPeriod"/>
            </a:pPr>
            <a:r>
              <a:rPr lang="en-US" sz="3600" dirty="0" smtClean="0"/>
              <a:t>Monitor the Difficulty</a:t>
            </a:r>
          </a:p>
          <a:p>
            <a:pPr marL="457200" indent="-457200">
              <a:buFont typeface="+mj-lt"/>
              <a:buAutoNum type="arabicPeriod"/>
            </a:pPr>
            <a:r>
              <a:rPr lang="en-US" sz="3600" dirty="0" smtClean="0"/>
              <a:t>Encourage Repetition.</a:t>
            </a:r>
            <a:endParaRPr lang="en-US" sz="3600" dirty="0"/>
          </a:p>
        </p:txBody>
      </p:sp>
      <p:sp>
        <p:nvSpPr>
          <p:cNvPr id="5" name="Title 4"/>
          <p:cNvSpPr>
            <a:spLocks noGrp="1"/>
          </p:cNvSpPr>
          <p:nvPr>
            <p:ph type="title"/>
          </p:nvPr>
        </p:nvSpPr>
        <p:spPr/>
        <p:txBody>
          <a:bodyPr/>
          <a:lstStyle/>
          <a:p>
            <a:r>
              <a:rPr lang="en-US" dirty="0" smtClean="0"/>
              <a:t>Coding = Education (not play)</a:t>
            </a:r>
            <a:endParaRPr lang="en-US" dirty="0"/>
          </a:p>
        </p:txBody>
      </p:sp>
      <p:pic>
        <p:nvPicPr>
          <p:cNvPr id="2" name="Picture 1" descr="ch02-01-a1_chalkboard-ma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333" y="2173110"/>
            <a:ext cx="2929467" cy="2827912"/>
          </a:xfrm>
          <a:prstGeom prst="rect">
            <a:avLst/>
          </a:prstGeom>
        </p:spPr>
      </p:pic>
    </p:spTree>
    <p:extLst>
      <p:ext uri="{BB962C8B-B14F-4D97-AF65-F5344CB8AC3E}">
        <p14:creationId xmlns:p14="http://schemas.microsoft.com/office/powerpoint/2010/main" val="1808969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72068" y="2675467"/>
            <a:ext cx="5111044" cy="3450696"/>
          </a:xfrm>
        </p:spPr>
        <p:txBody>
          <a:bodyPr>
            <a:normAutofit/>
          </a:bodyPr>
          <a:lstStyle/>
          <a:p>
            <a:r>
              <a:rPr lang="en-US" sz="2800" dirty="0" smtClean="0"/>
              <a:t>Measurable Expectations to Complete</a:t>
            </a:r>
          </a:p>
          <a:p>
            <a:pPr lvl="1"/>
            <a:r>
              <a:rPr lang="en-US" dirty="0" smtClean="0"/>
              <a:t>Chapters?</a:t>
            </a:r>
          </a:p>
          <a:p>
            <a:pPr lvl="1"/>
            <a:r>
              <a:rPr lang="en-US" dirty="0" smtClean="0"/>
              <a:t>Assignments?</a:t>
            </a:r>
          </a:p>
          <a:p>
            <a:pPr lvl="1"/>
            <a:r>
              <a:rPr lang="en-US" dirty="0" smtClean="0"/>
              <a:t>Page Numbers?</a:t>
            </a:r>
          </a:p>
          <a:p>
            <a:pPr lvl="1"/>
            <a:r>
              <a:rPr lang="en-US" dirty="0" smtClean="0"/>
              <a:t>Lessons?</a:t>
            </a:r>
            <a:endParaRPr lang="en-US" dirty="0"/>
          </a:p>
          <a:p>
            <a:pPr marL="0" indent="0">
              <a:buNone/>
            </a:pPr>
            <a:r>
              <a:rPr lang="en-US" sz="2800" dirty="0" smtClean="0"/>
              <a:t>* </a:t>
            </a:r>
            <a:r>
              <a:rPr lang="en-US" sz="2800" dirty="0" smtClean="0"/>
              <a:t>~20 minutes </a:t>
            </a:r>
            <a:r>
              <a:rPr lang="en-US" sz="2800" dirty="0"/>
              <a:t>per day</a:t>
            </a:r>
          </a:p>
          <a:p>
            <a:pPr marL="301943" lvl="1" indent="0">
              <a:buNone/>
            </a:pPr>
            <a:endParaRPr lang="en-US" dirty="0" smtClean="0"/>
          </a:p>
        </p:txBody>
      </p:sp>
      <p:sp>
        <p:nvSpPr>
          <p:cNvPr id="5" name="Title 4"/>
          <p:cNvSpPr>
            <a:spLocks noGrp="1"/>
          </p:cNvSpPr>
          <p:nvPr>
            <p:ph type="title"/>
          </p:nvPr>
        </p:nvSpPr>
        <p:spPr/>
        <p:txBody>
          <a:bodyPr/>
          <a:lstStyle/>
          <a:p>
            <a:r>
              <a:rPr lang="en-US" dirty="0" smtClean="0"/>
              <a:t>1. Make Requirements</a:t>
            </a:r>
            <a:endParaRPr lang="en-US" dirty="0"/>
          </a:p>
        </p:txBody>
      </p:sp>
      <p:pic>
        <p:nvPicPr>
          <p:cNvPr id="4" name="Picture 3" descr="ch05-03_giraffe-rid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3556" y="3459817"/>
            <a:ext cx="3663243" cy="3068923"/>
          </a:xfrm>
          <a:prstGeom prst="rect">
            <a:avLst/>
          </a:prstGeom>
        </p:spPr>
      </p:pic>
    </p:spTree>
    <p:extLst>
      <p:ext uri="{BB962C8B-B14F-4D97-AF65-F5344CB8AC3E}">
        <p14:creationId xmlns:p14="http://schemas.microsoft.com/office/powerpoint/2010/main" val="2807938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Needs a Dishwasher?</a:t>
            </a:r>
            <a:endParaRPr lang="en-US" dirty="0"/>
          </a:p>
        </p:txBody>
      </p:sp>
      <p:sp>
        <p:nvSpPr>
          <p:cNvPr id="5" name="Text Placeholder 4"/>
          <p:cNvSpPr>
            <a:spLocks noGrp="1"/>
          </p:cNvSpPr>
          <p:nvPr>
            <p:ph type="body"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3085998" y="3839970"/>
            <a:ext cx="2972004" cy="2711426"/>
          </a:xfrm>
          <a:prstGeom prst="rect">
            <a:avLst/>
          </a:prstGeom>
        </p:spPr>
      </p:pic>
    </p:spTree>
    <p:extLst>
      <p:ext uri="{BB962C8B-B14F-4D97-AF65-F5344CB8AC3E}">
        <p14:creationId xmlns:p14="http://schemas.microsoft.com/office/powerpoint/2010/main" val="2069401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3600" dirty="0" smtClean="0"/>
              <a:t>Try new curricula--find what works</a:t>
            </a:r>
          </a:p>
          <a:p>
            <a:r>
              <a:rPr lang="en-US" sz="3600" dirty="0" smtClean="0"/>
              <a:t>Allow each to learn at his/her pace</a:t>
            </a:r>
            <a:endParaRPr lang="en-US" dirty="0" smtClean="0"/>
          </a:p>
          <a:p>
            <a:r>
              <a:rPr lang="en-US" sz="3600" dirty="0" smtClean="0"/>
              <a:t>Fail Fast</a:t>
            </a:r>
          </a:p>
        </p:txBody>
      </p:sp>
      <p:sp>
        <p:nvSpPr>
          <p:cNvPr id="5" name="Title 4"/>
          <p:cNvSpPr>
            <a:spLocks noGrp="1"/>
          </p:cNvSpPr>
          <p:nvPr>
            <p:ph type="title"/>
          </p:nvPr>
        </p:nvSpPr>
        <p:spPr/>
        <p:txBody>
          <a:bodyPr>
            <a:normAutofit/>
          </a:bodyPr>
          <a:lstStyle/>
          <a:p>
            <a:r>
              <a:rPr lang="en-US" dirty="0" smtClean="0"/>
              <a:t>2. </a:t>
            </a:r>
            <a:r>
              <a:rPr lang="en-US" dirty="0"/>
              <a:t>Be </a:t>
            </a:r>
            <a:r>
              <a:rPr lang="en-US" dirty="0" smtClean="0"/>
              <a:t>flexible</a:t>
            </a:r>
            <a:endParaRPr lang="en-US" dirty="0"/>
          </a:p>
        </p:txBody>
      </p:sp>
      <p:pic>
        <p:nvPicPr>
          <p:cNvPr id="2" name="Picture 1" descr="ch10-01-a1-b1_stru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534" y="3734740"/>
            <a:ext cx="3184917" cy="2643481"/>
          </a:xfrm>
          <a:prstGeom prst="rect">
            <a:avLst/>
          </a:prstGeom>
        </p:spPr>
      </p:pic>
    </p:spTree>
    <p:extLst>
      <p:ext uri="{BB962C8B-B14F-4D97-AF65-F5344CB8AC3E}">
        <p14:creationId xmlns:p14="http://schemas.microsoft.com/office/powerpoint/2010/main" val="303015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3600" dirty="0" smtClean="0"/>
              <a:t>Kids must regularly show their work</a:t>
            </a:r>
          </a:p>
          <a:p>
            <a:r>
              <a:rPr lang="en-US" sz="3600" dirty="0" smtClean="0"/>
              <a:t>You don’t have to understand it</a:t>
            </a:r>
          </a:p>
          <a:p>
            <a:pPr lvl="1"/>
            <a:r>
              <a:rPr lang="en-US" sz="3400" dirty="0" smtClean="0"/>
              <a:t>Feign interest</a:t>
            </a:r>
          </a:p>
          <a:p>
            <a:pPr lvl="1"/>
            <a:r>
              <a:rPr lang="en-US" sz="3400" dirty="0" smtClean="0"/>
              <a:t>Ask questions</a:t>
            </a:r>
          </a:p>
        </p:txBody>
      </p:sp>
      <p:sp>
        <p:nvSpPr>
          <p:cNvPr id="5" name="Title 4"/>
          <p:cNvSpPr>
            <a:spLocks noGrp="1"/>
          </p:cNvSpPr>
          <p:nvPr>
            <p:ph type="title"/>
          </p:nvPr>
        </p:nvSpPr>
        <p:spPr/>
        <p:txBody>
          <a:bodyPr>
            <a:normAutofit/>
          </a:bodyPr>
          <a:lstStyle/>
          <a:p>
            <a:r>
              <a:rPr lang="en-US" dirty="0" smtClean="0"/>
              <a:t>3. </a:t>
            </a:r>
            <a:r>
              <a:rPr lang="en-US" dirty="0"/>
              <a:t>Inspect What You </a:t>
            </a:r>
            <a:r>
              <a:rPr lang="en-US" dirty="0" smtClean="0"/>
              <a:t>Expect</a:t>
            </a:r>
            <a:endParaRPr lang="en-US" dirty="0"/>
          </a:p>
        </p:txBody>
      </p:sp>
      <p:pic>
        <p:nvPicPr>
          <p:cNvPr id="4" name="Picture 3" descr="ch11-02_chea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126" y="3921769"/>
            <a:ext cx="4088674" cy="2570413"/>
          </a:xfrm>
          <a:prstGeom prst="rect">
            <a:avLst/>
          </a:prstGeom>
        </p:spPr>
      </p:pic>
    </p:spTree>
    <p:extLst>
      <p:ext uri="{BB962C8B-B14F-4D97-AF65-F5344CB8AC3E}">
        <p14:creationId xmlns:p14="http://schemas.microsoft.com/office/powerpoint/2010/main" val="3167236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3600" dirty="0" smtClean="0"/>
              <a:t>Ask what they’ve learned</a:t>
            </a:r>
          </a:p>
          <a:p>
            <a:r>
              <a:rPr lang="en-US" sz="3600" dirty="0" smtClean="0"/>
              <a:t>Monitor difficulty</a:t>
            </a:r>
          </a:p>
          <a:p>
            <a:pPr lvl="1"/>
            <a:r>
              <a:rPr lang="en-US" sz="3400" dirty="0" smtClean="0"/>
              <a:t>Too hard?</a:t>
            </a:r>
          </a:p>
          <a:p>
            <a:pPr lvl="1"/>
            <a:r>
              <a:rPr lang="en-US" sz="3200" dirty="0" smtClean="0"/>
              <a:t>Appropriately Challenging?</a:t>
            </a:r>
          </a:p>
          <a:p>
            <a:r>
              <a:rPr lang="en-US" sz="3400" dirty="0" smtClean="0"/>
              <a:t>Change methods if needed</a:t>
            </a:r>
          </a:p>
        </p:txBody>
      </p:sp>
      <p:sp>
        <p:nvSpPr>
          <p:cNvPr id="5" name="Title 4"/>
          <p:cNvSpPr>
            <a:spLocks noGrp="1"/>
          </p:cNvSpPr>
          <p:nvPr>
            <p:ph type="title"/>
          </p:nvPr>
        </p:nvSpPr>
        <p:spPr/>
        <p:txBody>
          <a:bodyPr>
            <a:normAutofit/>
          </a:bodyPr>
          <a:lstStyle/>
          <a:p>
            <a:r>
              <a:rPr lang="en-US" dirty="0" smtClean="0"/>
              <a:t>4. </a:t>
            </a:r>
            <a:r>
              <a:rPr lang="en-US" dirty="0"/>
              <a:t>Monitor the </a:t>
            </a:r>
            <a:r>
              <a:rPr lang="en-US" dirty="0" smtClean="0"/>
              <a:t>Difficulty</a:t>
            </a:r>
            <a:endParaRPr lang="en-US" dirty="0"/>
          </a:p>
        </p:txBody>
      </p:sp>
      <p:pic>
        <p:nvPicPr>
          <p:cNvPr id="2" name="Picture 1" descr="ch07-02_thermome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0984" y="2443615"/>
            <a:ext cx="2525816" cy="3958795"/>
          </a:xfrm>
          <a:prstGeom prst="rect">
            <a:avLst/>
          </a:prstGeom>
        </p:spPr>
      </p:pic>
    </p:spTree>
    <p:extLst>
      <p:ext uri="{BB962C8B-B14F-4D97-AF65-F5344CB8AC3E}">
        <p14:creationId xmlns:p14="http://schemas.microsoft.com/office/powerpoint/2010/main" val="1485003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800" dirty="0" smtClean="0"/>
              <a:t>Repetition.</a:t>
            </a:r>
            <a:endParaRPr lang="en-US" sz="2800" dirty="0"/>
          </a:p>
          <a:p>
            <a:r>
              <a:rPr lang="en-US" sz="2800" dirty="0"/>
              <a:t>Repetition</a:t>
            </a:r>
            <a:r>
              <a:rPr lang="en-US" sz="2800" dirty="0" smtClean="0"/>
              <a:t>.</a:t>
            </a:r>
            <a:endParaRPr lang="en-US" sz="2800" dirty="0"/>
          </a:p>
          <a:p>
            <a:r>
              <a:rPr lang="en-US" sz="2800" dirty="0"/>
              <a:t>Repetition</a:t>
            </a:r>
            <a:r>
              <a:rPr lang="en-US" sz="2800" dirty="0" smtClean="0"/>
              <a:t>.</a:t>
            </a:r>
            <a:endParaRPr lang="en-US" sz="2800" dirty="0"/>
          </a:p>
          <a:p>
            <a:r>
              <a:rPr lang="en-US" sz="2800" dirty="0" smtClean="0"/>
              <a:t>Repetition.</a:t>
            </a:r>
          </a:p>
          <a:p>
            <a:r>
              <a:rPr lang="en-US" sz="2800" dirty="0" smtClean="0"/>
              <a:t>Repetition.</a:t>
            </a:r>
            <a:endParaRPr lang="en-US" sz="2800" dirty="0"/>
          </a:p>
          <a:p>
            <a:r>
              <a:rPr lang="en-US" sz="2800" dirty="0"/>
              <a:t>Repetition</a:t>
            </a:r>
            <a:r>
              <a:rPr lang="en-US" sz="2800" dirty="0" smtClean="0"/>
              <a:t>.</a:t>
            </a:r>
            <a:endParaRPr lang="en-US" sz="2800" dirty="0"/>
          </a:p>
          <a:p>
            <a:endParaRPr lang="en-US" sz="2800" dirty="0"/>
          </a:p>
        </p:txBody>
      </p:sp>
      <p:sp>
        <p:nvSpPr>
          <p:cNvPr id="3" name="Title 2"/>
          <p:cNvSpPr>
            <a:spLocks noGrp="1"/>
          </p:cNvSpPr>
          <p:nvPr>
            <p:ph type="title"/>
          </p:nvPr>
        </p:nvSpPr>
        <p:spPr/>
        <p:txBody>
          <a:bodyPr>
            <a:normAutofit/>
          </a:bodyPr>
          <a:lstStyle/>
          <a:p>
            <a:r>
              <a:rPr lang="en-US" dirty="0" smtClean="0"/>
              <a:t>5. Encourage Repetition</a:t>
            </a:r>
            <a:endParaRPr lang="en-US" dirty="0"/>
          </a:p>
        </p:txBody>
      </p:sp>
      <p:pic>
        <p:nvPicPr>
          <p:cNvPr id="4" name="Picture 3" descr="ch10-01-a2_game-lo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071" y="3051961"/>
            <a:ext cx="3385730" cy="3543731"/>
          </a:xfrm>
          <a:prstGeom prst="rect">
            <a:avLst/>
          </a:prstGeom>
        </p:spPr>
      </p:pic>
    </p:spTree>
    <p:extLst>
      <p:ext uri="{BB962C8B-B14F-4D97-AF65-F5344CB8AC3E}">
        <p14:creationId xmlns:p14="http://schemas.microsoft.com/office/powerpoint/2010/main" val="28361865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195112"/>
            <a:ext cx="4359977" cy="3931051"/>
          </a:xfrm>
        </p:spPr>
        <p:txBody>
          <a:bodyPr>
            <a:noAutofit/>
          </a:bodyPr>
          <a:lstStyle/>
          <a:p>
            <a:r>
              <a:rPr lang="en-US" sz="2800" dirty="0" smtClean="0"/>
              <a:t>Allow Your Kids to:</a:t>
            </a:r>
          </a:p>
          <a:p>
            <a:pPr lvl="1"/>
            <a:r>
              <a:rPr lang="en-US" sz="2600" dirty="0" smtClean="0"/>
              <a:t>Reread Books</a:t>
            </a:r>
          </a:p>
          <a:p>
            <a:pPr lvl="1"/>
            <a:r>
              <a:rPr lang="en-US" sz="2600" dirty="0" smtClean="0"/>
              <a:t>Rework Problems</a:t>
            </a:r>
          </a:p>
          <a:p>
            <a:pPr lvl="1"/>
            <a:r>
              <a:rPr lang="en-US" sz="2600" dirty="0" smtClean="0"/>
              <a:t>Experiment Freely</a:t>
            </a:r>
          </a:p>
          <a:p>
            <a:pPr lvl="1"/>
            <a:r>
              <a:rPr lang="en-US" sz="2600" dirty="0" smtClean="0"/>
              <a:t>Progress at Their Own Pace</a:t>
            </a:r>
          </a:p>
          <a:p>
            <a:r>
              <a:rPr lang="en-US" sz="2800" dirty="0" smtClean="0"/>
              <a:t>If They’re Learning or Solidifying, It Counts!</a:t>
            </a:r>
            <a:endParaRPr lang="en-US" sz="2800" dirty="0"/>
          </a:p>
        </p:txBody>
      </p:sp>
      <p:sp>
        <p:nvSpPr>
          <p:cNvPr id="3" name="Title 2"/>
          <p:cNvSpPr>
            <a:spLocks noGrp="1"/>
          </p:cNvSpPr>
          <p:nvPr>
            <p:ph type="title"/>
          </p:nvPr>
        </p:nvSpPr>
        <p:spPr/>
        <p:txBody>
          <a:bodyPr>
            <a:normAutofit/>
          </a:bodyPr>
          <a:lstStyle/>
          <a:p>
            <a:r>
              <a:rPr lang="en-US" dirty="0"/>
              <a:t>5. Repetition</a:t>
            </a:r>
          </a:p>
        </p:txBody>
      </p:sp>
      <p:pic>
        <p:nvPicPr>
          <p:cNvPr id="4" name="Picture 3" descr="ch05-01_ag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625" y="4196944"/>
            <a:ext cx="3945790" cy="2204382"/>
          </a:xfrm>
          <a:prstGeom prst="rect">
            <a:avLst/>
          </a:prstGeom>
        </p:spPr>
      </p:pic>
    </p:spTree>
    <p:extLst>
      <p:ext uri="{BB962C8B-B14F-4D97-AF65-F5344CB8AC3E}">
        <p14:creationId xmlns:p14="http://schemas.microsoft.com/office/powerpoint/2010/main" val="2980006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457200" indent="-457200">
              <a:buFont typeface="+mj-lt"/>
              <a:buAutoNum type="arabicPeriod"/>
            </a:pPr>
            <a:r>
              <a:rPr lang="en-US" sz="3600" dirty="0" smtClean="0"/>
              <a:t>Make Requirements</a:t>
            </a:r>
          </a:p>
          <a:p>
            <a:pPr marL="457200" indent="-457200">
              <a:buFont typeface="+mj-lt"/>
              <a:buAutoNum type="arabicPeriod"/>
            </a:pPr>
            <a:r>
              <a:rPr lang="en-US" sz="3600" dirty="0" smtClean="0"/>
              <a:t>Be flexible</a:t>
            </a:r>
          </a:p>
          <a:p>
            <a:pPr marL="457200" indent="-457200">
              <a:buFont typeface="+mj-lt"/>
              <a:buAutoNum type="arabicPeriod"/>
            </a:pPr>
            <a:r>
              <a:rPr lang="en-US" sz="3600" dirty="0" smtClean="0"/>
              <a:t>Inspect What You Expect</a:t>
            </a:r>
          </a:p>
          <a:p>
            <a:pPr marL="457200" indent="-457200">
              <a:buFont typeface="+mj-lt"/>
              <a:buAutoNum type="arabicPeriod"/>
            </a:pPr>
            <a:r>
              <a:rPr lang="en-US" sz="3600" dirty="0" smtClean="0"/>
              <a:t>Monitor the Difficulty</a:t>
            </a:r>
          </a:p>
          <a:p>
            <a:pPr marL="457200" indent="-457200">
              <a:buFont typeface="+mj-lt"/>
              <a:buAutoNum type="arabicPeriod"/>
            </a:pPr>
            <a:r>
              <a:rPr lang="en-US" sz="3600" dirty="0" smtClean="0"/>
              <a:t>Encourage Repetition.</a:t>
            </a:r>
            <a:endParaRPr lang="en-US" sz="3600" dirty="0"/>
          </a:p>
        </p:txBody>
      </p:sp>
      <p:sp>
        <p:nvSpPr>
          <p:cNvPr id="5" name="Title 4"/>
          <p:cNvSpPr>
            <a:spLocks noGrp="1"/>
          </p:cNvSpPr>
          <p:nvPr>
            <p:ph type="title"/>
          </p:nvPr>
        </p:nvSpPr>
        <p:spPr/>
        <p:txBody>
          <a:bodyPr/>
          <a:lstStyle/>
          <a:p>
            <a:r>
              <a:rPr lang="en-US" dirty="0" smtClean="0"/>
              <a:t>Coding = Education (not play)</a:t>
            </a:r>
            <a:endParaRPr lang="en-US" dirty="0"/>
          </a:p>
        </p:txBody>
      </p:sp>
      <p:pic>
        <p:nvPicPr>
          <p:cNvPr id="2" name="Picture 1" descr="ch02-01-a1_chalkboard-ma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333" y="2173110"/>
            <a:ext cx="2929467" cy="2827912"/>
          </a:xfrm>
          <a:prstGeom prst="rect">
            <a:avLst/>
          </a:prstGeom>
        </p:spPr>
      </p:pic>
    </p:spTree>
    <p:extLst>
      <p:ext uri="{BB962C8B-B14F-4D97-AF65-F5344CB8AC3E}">
        <p14:creationId xmlns:p14="http://schemas.microsoft.com/office/powerpoint/2010/main" val="37159689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72068" y="2675467"/>
            <a:ext cx="5919928" cy="3450696"/>
          </a:xfrm>
        </p:spPr>
        <p:txBody>
          <a:bodyPr>
            <a:normAutofit/>
          </a:bodyPr>
          <a:lstStyle/>
          <a:p>
            <a:r>
              <a:rPr lang="en-US" sz="3600" dirty="0" smtClean="0"/>
              <a:t>CONSUMPTIVE Screen Time</a:t>
            </a:r>
          </a:p>
          <a:p>
            <a:pPr lvl="1"/>
            <a:r>
              <a:rPr lang="en-US" sz="2800" dirty="0" smtClean="0"/>
              <a:t>e.g. TV, Game Consoles, Smart Devices</a:t>
            </a:r>
          </a:p>
          <a:p>
            <a:pPr lvl="1"/>
            <a:r>
              <a:rPr lang="en-US" sz="2800" dirty="0" smtClean="0"/>
              <a:t>Daily Time Limits</a:t>
            </a:r>
          </a:p>
          <a:p>
            <a:pPr lvl="1"/>
            <a:r>
              <a:rPr lang="en-US" sz="2800" dirty="0" smtClean="0"/>
              <a:t>Screens Fast</a:t>
            </a:r>
            <a:endParaRPr lang="en-US" dirty="0"/>
          </a:p>
        </p:txBody>
      </p:sp>
      <p:sp>
        <p:nvSpPr>
          <p:cNvPr id="4" name="Title 3"/>
          <p:cNvSpPr>
            <a:spLocks noGrp="1"/>
          </p:cNvSpPr>
          <p:nvPr>
            <p:ph type="title"/>
          </p:nvPr>
        </p:nvSpPr>
        <p:spPr/>
        <p:txBody>
          <a:bodyPr/>
          <a:lstStyle/>
          <a:p>
            <a:r>
              <a:rPr lang="en-US" dirty="0" smtClean="0"/>
              <a:t>Limit Screen Play Time</a:t>
            </a:r>
            <a:endParaRPr lang="en-US" dirty="0"/>
          </a:p>
        </p:txBody>
      </p:sp>
      <p:pic>
        <p:nvPicPr>
          <p:cNvPr id="2" name="Picture 1" descr="ch02-01-a0_augment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9898" y="3406583"/>
            <a:ext cx="2736902" cy="3116419"/>
          </a:xfrm>
          <a:prstGeom prst="rect">
            <a:avLst/>
          </a:prstGeom>
        </p:spPr>
      </p:pic>
    </p:spTree>
    <p:extLst>
      <p:ext uri="{BB962C8B-B14F-4D97-AF65-F5344CB8AC3E}">
        <p14:creationId xmlns:p14="http://schemas.microsoft.com/office/powerpoint/2010/main" val="2917542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72067" y="2675467"/>
            <a:ext cx="5740465" cy="3450696"/>
          </a:xfrm>
        </p:spPr>
        <p:txBody>
          <a:bodyPr>
            <a:normAutofit/>
          </a:bodyPr>
          <a:lstStyle/>
          <a:p>
            <a:r>
              <a:rPr lang="en-US" sz="3600" dirty="0" smtClean="0"/>
              <a:t>PRODUCTIVE Screen Time</a:t>
            </a:r>
          </a:p>
          <a:p>
            <a:pPr lvl="1"/>
            <a:r>
              <a:rPr lang="en-US" sz="2800" dirty="0" smtClean="0"/>
              <a:t>e.g. Coding, </a:t>
            </a:r>
            <a:r>
              <a:rPr lang="en-US" sz="2800" dirty="0"/>
              <a:t>W</a:t>
            </a:r>
            <a:r>
              <a:rPr lang="en-US" sz="2800" dirty="0" smtClean="0"/>
              <a:t>riting, Game Creation</a:t>
            </a:r>
          </a:p>
          <a:p>
            <a:pPr lvl="1"/>
            <a:r>
              <a:rPr lang="en-US" sz="2800" dirty="0" smtClean="0"/>
              <a:t>More-or-less Unlimited</a:t>
            </a:r>
          </a:p>
          <a:p>
            <a:pPr lvl="1"/>
            <a:r>
              <a:rPr lang="en-US" sz="2800" dirty="0" smtClean="0"/>
              <a:t>Watch What Happens...</a:t>
            </a:r>
          </a:p>
          <a:p>
            <a:endParaRPr lang="en-US" dirty="0"/>
          </a:p>
        </p:txBody>
      </p:sp>
      <p:sp>
        <p:nvSpPr>
          <p:cNvPr id="4" name="Title 3"/>
          <p:cNvSpPr>
            <a:spLocks noGrp="1"/>
          </p:cNvSpPr>
          <p:nvPr>
            <p:ph type="title"/>
          </p:nvPr>
        </p:nvSpPr>
        <p:spPr/>
        <p:txBody>
          <a:bodyPr/>
          <a:lstStyle/>
          <a:p>
            <a:r>
              <a:rPr lang="en-US" dirty="0" smtClean="0"/>
              <a:t>Limit Screen Play Time</a:t>
            </a:r>
            <a:endParaRPr lang="en-US" dirty="0"/>
          </a:p>
        </p:txBody>
      </p:sp>
      <p:pic>
        <p:nvPicPr>
          <p:cNvPr id="6" name="Picture 5" descr="ch00-03-b1_smart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37466" y="2861351"/>
            <a:ext cx="2649333" cy="3544808"/>
          </a:xfrm>
          <a:prstGeom prst="rect">
            <a:avLst/>
          </a:prstGeom>
        </p:spPr>
      </p:pic>
    </p:spTree>
    <p:extLst>
      <p:ext uri="{BB962C8B-B14F-4D97-AF65-F5344CB8AC3E}">
        <p14:creationId xmlns:p14="http://schemas.microsoft.com/office/powerpoint/2010/main" val="931272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02912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r>
              <a:rPr lang="en-US" sz="3600" dirty="0" smtClean="0"/>
              <a:t>CONSUMPTIVE Screen Time</a:t>
            </a:r>
          </a:p>
          <a:p>
            <a:pPr lvl="1"/>
            <a:r>
              <a:rPr lang="en-US" sz="2800" dirty="0" smtClean="0"/>
              <a:t>e.g. TV, Game Consoles, Smart Devices</a:t>
            </a:r>
          </a:p>
          <a:p>
            <a:pPr lvl="1"/>
            <a:r>
              <a:rPr lang="en-US" sz="2800" dirty="0" smtClean="0"/>
              <a:t>Daily Time Limits</a:t>
            </a:r>
          </a:p>
          <a:p>
            <a:pPr lvl="1"/>
            <a:r>
              <a:rPr lang="en-US" sz="2800" dirty="0" smtClean="0"/>
              <a:t>Screens Fast</a:t>
            </a:r>
          </a:p>
          <a:p>
            <a:r>
              <a:rPr lang="en-US" sz="3600" dirty="0" smtClean="0"/>
              <a:t>PRODUCTIVE Screen Time</a:t>
            </a:r>
          </a:p>
          <a:p>
            <a:pPr lvl="1"/>
            <a:r>
              <a:rPr lang="en-US" sz="2800" dirty="0" smtClean="0"/>
              <a:t>e.g. Coding, Writing, Game Creation</a:t>
            </a:r>
          </a:p>
          <a:p>
            <a:pPr lvl="1"/>
            <a:r>
              <a:rPr lang="en-US" sz="2800" dirty="0" smtClean="0"/>
              <a:t>More-or-less Unlimited</a:t>
            </a:r>
          </a:p>
          <a:p>
            <a:endParaRPr lang="en-US" dirty="0"/>
          </a:p>
        </p:txBody>
      </p:sp>
      <p:sp>
        <p:nvSpPr>
          <p:cNvPr id="4" name="Title 3"/>
          <p:cNvSpPr>
            <a:spLocks noGrp="1"/>
          </p:cNvSpPr>
          <p:nvPr>
            <p:ph type="title"/>
          </p:nvPr>
        </p:nvSpPr>
        <p:spPr/>
        <p:txBody>
          <a:bodyPr/>
          <a:lstStyle/>
          <a:p>
            <a:r>
              <a:rPr lang="en-US" dirty="0" smtClean="0"/>
              <a:t>Limit Screen Play Time</a:t>
            </a:r>
            <a:endParaRPr lang="en-US" dirty="0"/>
          </a:p>
        </p:txBody>
      </p:sp>
    </p:spTree>
    <p:extLst>
      <p:ext uri="{BB962C8B-B14F-4D97-AF65-F5344CB8AC3E}">
        <p14:creationId xmlns:p14="http://schemas.microsoft.com/office/powerpoint/2010/main" val="39784765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pic>
        <p:nvPicPr>
          <p:cNvPr id="8" name="Content Placeholder 7"/>
          <p:cNvPicPr>
            <a:picLocks noGrp="1" noChangeAspect="1"/>
          </p:cNvPicPr>
          <p:nvPr>
            <p:ph sz="quarter" idx="13"/>
          </p:nvPr>
        </p:nvPicPr>
        <p:blipFill>
          <a:blip r:embed="rId2"/>
          <a:srcRect l="18779" r="18779"/>
          <a:stretch>
            <a:fillRect/>
          </a:stretch>
        </p:blipFill>
        <p:spPr>
          <a:xfrm>
            <a:off x="4864608" y="2679192"/>
            <a:ext cx="3822192" cy="3447288"/>
          </a:xfrm>
        </p:spPr>
      </p:pic>
      <p:sp>
        <p:nvSpPr>
          <p:cNvPr id="6" name="Rectangle 5"/>
          <p:cNvSpPr/>
          <p:nvPr/>
        </p:nvSpPr>
        <p:spPr>
          <a:xfrm>
            <a:off x="2106649" y="1265639"/>
            <a:ext cx="4930707" cy="12187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Burger Flipper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10" name="Content Placeholder 9"/>
          <p:cNvPicPr>
            <a:picLocks noGrp="1" noChangeAspect="1"/>
          </p:cNvPicPr>
          <p:nvPr>
            <p:ph sz="quarter" idx="14"/>
          </p:nvPr>
        </p:nvPicPr>
        <p:blipFill>
          <a:blip r:embed="rId3"/>
          <a:srcRect l="10991" r="10991"/>
          <a:stretch>
            <a:fillRect/>
          </a:stretch>
        </p:blipFill>
        <p:spPr>
          <a:xfrm>
            <a:off x="457200" y="2679700"/>
            <a:ext cx="3822700" cy="3446463"/>
          </a:xfrm>
        </p:spPr>
      </p:pic>
    </p:spTree>
    <p:extLst>
      <p:ext uri="{BB962C8B-B14F-4D97-AF65-F5344CB8AC3E}">
        <p14:creationId xmlns:p14="http://schemas.microsoft.com/office/powerpoint/2010/main" val="3390614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45366509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5976889" cy="3450696"/>
          </a:xfrm>
        </p:spPr>
        <p:txBody>
          <a:bodyPr>
            <a:normAutofit fontScale="92500"/>
          </a:bodyPr>
          <a:lstStyle/>
          <a:p>
            <a:r>
              <a:rPr lang="en-US" sz="2800" dirty="0" smtClean="0"/>
              <a:t>Coding is Valuable for Your Kids</a:t>
            </a:r>
            <a:endParaRPr lang="en-US" sz="2800" dirty="0"/>
          </a:p>
          <a:p>
            <a:pPr lvl="1"/>
            <a:r>
              <a:rPr lang="en-US" sz="2600" dirty="0"/>
              <a:t>As a </a:t>
            </a:r>
            <a:r>
              <a:rPr lang="en-US" sz="2600" dirty="0" smtClean="0"/>
              <a:t>Career</a:t>
            </a:r>
            <a:endParaRPr lang="en-US" sz="2800" dirty="0" smtClean="0"/>
          </a:p>
          <a:p>
            <a:pPr lvl="1"/>
            <a:r>
              <a:rPr lang="en-US" sz="2600" dirty="0" smtClean="0"/>
              <a:t>As a Life Skill</a:t>
            </a:r>
          </a:p>
          <a:p>
            <a:r>
              <a:rPr lang="en-US" sz="2800" dirty="0" smtClean="0"/>
              <a:t>Age-Appropriate Material is Available</a:t>
            </a:r>
          </a:p>
          <a:p>
            <a:r>
              <a:rPr lang="en-US" sz="2800" dirty="0" smtClean="0"/>
              <a:t>Be Intentional with Coding </a:t>
            </a:r>
            <a:r>
              <a:rPr lang="en-US" sz="3000" dirty="0" smtClean="0"/>
              <a:t>Education</a:t>
            </a:r>
            <a:endParaRPr lang="en-US" sz="2800" dirty="0" smtClean="0"/>
          </a:p>
          <a:p>
            <a:pPr lvl="1"/>
            <a:r>
              <a:rPr lang="en-US" sz="2600" dirty="0" smtClean="0"/>
              <a:t>Required Daily Curricula (not </a:t>
            </a:r>
            <a:r>
              <a:rPr lang="en-US" sz="2600" dirty="0"/>
              <a:t>p</a:t>
            </a:r>
            <a:r>
              <a:rPr lang="en-US" sz="2600" dirty="0" smtClean="0"/>
              <a:t>laytime)</a:t>
            </a:r>
          </a:p>
          <a:p>
            <a:pPr lvl="1"/>
            <a:r>
              <a:rPr lang="en-US" sz="2600" dirty="0" smtClean="0"/>
              <a:t>Replace Another Subject, perhaps?</a:t>
            </a:r>
            <a:endParaRPr lang="en-US" sz="2600" dirty="0"/>
          </a:p>
        </p:txBody>
      </p:sp>
      <p:sp>
        <p:nvSpPr>
          <p:cNvPr id="3" name="Title 2"/>
          <p:cNvSpPr>
            <a:spLocks noGrp="1"/>
          </p:cNvSpPr>
          <p:nvPr>
            <p:ph type="title"/>
          </p:nvPr>
        </p:nvSpPr>
        <p:spPr/>
        <p:txBody>
          <a:bodyPr/>
          <a:lstStyle/>
          <a:p>
            <a:r>
              <a:rPr lang="en-US" dirty="0" smtClean="0"/>
              <a:t>Conclusion</a:t>
            </a:r>
            <a:endParaRPr lang="en-US" dirty="0"/>
          </a:p>
        </p:txBody>
      </p:sp>
      <p:pic>
        <p:nvPicPr>
          <p:cNvPr id="4" name="Picture 3" descr="ch01-05-b1_workboo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9951" y="4162982"/>
            <a:ext cx="2046849" cy="2169659"/>
          </a:xfrm>
          <a:prstGeom prst="rect">
            <a:avLst/>
          </a:prstGeom>
        </p:spPr>
      </p:pic>
    </p:spTree>
    <p:extLst>
      <p:ext uri="{BB962C8B-B14F-4D97-AF65-F5344CB8AC3E}">
        <p14:creationId xmlns:p14="http://schemas.microsoft.com/office/powerpoint/2010/main" val="739242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8" y="2675467"/>
            <a:ext cx="5271100" cy="3450696"/>
          </a:xfrm>
        </p:spPr>
        <p:txBody>
          <a:bodyPr>
            <a:normAutofit/>
          </a:bodyPr>
          <a:lstStyle/>
          <a:p>
            <a:r>
              <a:rPr lang="en-US" sz="2800" dirty="0" smtClean="0"/>
              <a:t>Value of </a:t>
            </a:r>
            <a:r>
              <a:rPr lang="en-US" sz="2800" dirty="0" smtClean="0"/>
              <a:t>Intentional, Extra-Curricular </a:t>
            </a:r>
            <a:r>
              <a:rPr lang="en-US" sz="2800" dirty="0" smtClean="0"/>
              <a:t>Education</a:t>
            </a:r>
          </a:p>
          <a:p>
            <a:pPr lvl="1"/>
            <a:r>
              <a:rPr lang="en-US" sz="2400" dirty="0" smtClean="0"/>
              <a:t>Take control</a:t>
            </a:r>
          </a:p>
          <a:p>
            <a:pPr lvl="1"/>
            <a:r>
              <a:rPr lang="en-US" sz="2400" dirty="0" smtClean="0"/>
              <a:t>Follow your values</a:t>
            </a:r>
          </a:p>
          <a:p>
            <a:r>
              <a:rPr lang="en-US" sz="2800" dirty="0" smtClean="0"/>
              <a:t>Plan for change</a:t>
            </a:r>
          </a:p>
          <a:p>
            <a:pPr lvl="1"/>
            <a:r>
              <a:rPr lang="en-US" sz="2400" dirty="0" smtClean="0"/>
              <a:t>Prepare kids for their future</a:t>
            </a:r>
            <a:endParaRPr lang="en-US" sz="2800" dirty="0"/>
          </a:p>
        </p:txBody>
      </p:sp>
      <p:sp>
        <p:nvSpPr>
          <p:cNvPr id="3" name="Title 2"/>
          <p:cNvSpPr>
            <a:spLocks noGrp="1"/>
          </p:cNvSpPr>
          <p:nvPr>
            <p:ph type="title"/>
          </p:nvPr>
        </p:nvSpPr>
        <p:spPr/>
        <p:txBody>
          <a:bodyPr/>
          <a:lstStyle/>
          <a:p>
            <a:r>
              <a:rPr lang="en-US" dirty="0" smtClean="0"/>
              <a:t>Conclusion</a:t>
            </a:r>
            <a:endParaRPr lang="en-US" dirty="0"/>
          </a:p>
        </p:txBody>
      </p:sp>
      <p:pic>
        <p:nvPicPr>
          <p:cNvPr id="4" name="Picture 3" descr="ch01-06-a2_family-portrai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0500" y="3382405"/>
            <a:ext cx="2726299" cy="3006199"/>
          </a:xfrm>
          <a:prstGeom prst="rect">
            <a:avLst/>
          </a:prstGeom>
        </p:spPr>
      </p:pic>
    </p:spTree>
    <p:extLst>
      <p:ext uri="{BB962C8B-B14F-4D97-AF65-F5344CB8AC3E}">
        <p14:creationId xmlns:p14="http://schemas.microsoft.com/office/powerpoint/2010/main" val="2315209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0686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pic>
        <p:nvPicPr>
          <p:cNvPr id="7" name="flippy.gif.mp4">
            <a:hlinkClick r:id="" action="ppaction://media"/>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4645025" y="3327400"/>
            <a:ext cx="3822700" cy="2151063"/>
          </a:xfrm>
        </p:spPr>
      </p:pic>
      <p:sp>
        <p:nvSpPr>
          <p:cNvPr id="6" name="Rectangle 5"/>
          <p:cNvSpPr/>
          <p:nvPr/>
        </p:nvSpPr>
        <p:spPr>
          <a:xfrm>
            <a:off x="2106649" y="1265639"/>
            <a:ext cx="4930707" cy="12187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Burger Flipper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4" name="Content Placeholder 3"/>
          <p:cNvPicPr>
            <a:picLocks noGrp="1" noChangeAspect="1"/>
          </p:cNvPicPr>
          <p:nvPr>
            <p:ph sz="quarter" idx="13"/>
          </p:nvPr>
        </p:nvPicPr>
        <p:blipFill>
          <a:blip r:embed="rId5"/>
          <a:srcRect t="-22075" b="-22075"/>
          <a:stretch>
            <a:fillRect/>
          </a:stretch>
        </p:blipFill>
        <p:spPr/>
      </p:pic>
    </p:spTree>
    <p:extLst>
      <p:ext uri="{BB962C8B-B14F-4D97-AF65-F5344CB8AC3E}">
        <p14:creationId xmlns:p14="http://schemas.microsoft.com/office/powerpoint/2010/main" val="9820176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2866251" y="1265639"/>
            <a:ext cx="3411511"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Calculator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2" name="Picture 1"/>
          <p:cNvPicPr>
            <a:picLocks noChangeAspect="1"/>
          </p:cNvPicPr>
          <p:nvPr/>
        </p:nvPicPr>
        <p:blipFill>
          <a:blip r:embed="rId2"/>
          <a:stretch>
            <a:fillRect/>
          </a:stretch>
        </p:blipFill>
        <p:spPr>
          <a:xfrm>
            <a:off x="4864608" y="2679192"/>
            <a:ext cx="3822192" cy="3473464"/>
          </a:xfrm>
          <a:prstGeom prst="rect">
            <a:avLst/>
          </a:prstGeom>
        </p:spPr>
      </p:pic>
      <p:pic>
        <p:nvPicPr>
          <p:cNvPr id="4" name="Picture 3"/>
          <p:cNvPicPr>
            <a:picLocks noChangeAspect="1"/>
          </p:cNvPicPr>
          <p:nvPr/>
        </p:nvPicPr>
        <p:blipFill rotWithShape="1">
          <a:blip r:embed="rId3"/>
          <a:srcRect b="15312"/>
          <a:stretch/>
        </p:blipFill>
        <p:spPr>
          <a:xfrm>
            <a:off x="457200" y="2652508"/>
            <a:ext cx="3822700" cy="3473972"/>
          </a:xfrm>
          <a:prstGeom prst="rect">
            <a:avLst/>
          </a:prstGeom>
        </p:spPr>
      </p:pic>
      <p:sp>
        <p:nvSpPr>
          <p:cNvPr id="7" name="Content Placeholder 6"/>
          <p:cNvSpPr>
            <a:spLocks noGrp="1"/>
          </p:cNvSpPr>
          <p:nvPr>
            <p:ph sz="quarter" idx="13"/>
          </p:nvPr>
        </p:nvSpPr>
        <p:spPr/>
        <p:txBody>
          <a:bodyPr/>
          <a:lstStyle/>
          <a:p>
            <a:endParaRPr lang="en-US"/>
          </a:p>
        </p:txBody>
      </p:sp>
    </p:spTree>
    <p:extLst>
      <p:ext uri="{BB962C8B-B14F-4D97-AF65-F5344CB8AC3E}">
        <p14:creationId xmlns:p14="http://schemas.microsoft.com/office/powerpoint/2010/main" val="41656874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Comes to Mind?</a:t>
            </a:r>
            <a:endParaRPr lang="en-US" dirty="0"/>
          </a:p>
        </p:txBody>
      </p:sp>
      <p:sp>
        <p:nvSpPr>
          <p:cNvPr id="6" name="Rectangle 5"/>
          <p:cNvSpPr/>
          <p:nvPr/>
        </p:nvSpPr>
        <p:spPr>
          <a:xfrm>
            <a:off x="2866251" y="1265639"/>
            <a:ext cx="3411511" cy="1107996"/>
          </a:xfrm>
          <a:prstGeom prst="rect">
            <a:avLst/>
          </a:prstGeom>
          <a:noFill/>
        </p:spPr>
        <p:txBody>
          <a:bodyPr wrap="none" lIns="91440" tIns="45720" rIns="91440" bIns="45720">
            <a:spAutoFit/>
          </a:bodyPr>
          <a:lstStyle/>
          <a:p>
            <a:pPr algn="ctr"/>
            <a:r>
              <a:rPr lang="en-US" sz="6600" b="1" dirty="0" smtClean="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rPr>
              <a:t>Calculator</a:t>
            </a:r>
            <a:endParaRPr lang="en-US" sz="6600" b="1" dirty="0">
              <a:ln w="38100" cmpd="sng">
                <a:solidFill>
                  <a:schemeClr val="tx1"/>
                </a:solidFill>
              </a:ln>
              <a:solidFill>
                <a:schemeClr val="accent3"/>
              </a:solidFill>
              <a:effectLst>
                <a:outerShdw blurRad="50800" dist="38100" dir="2700000" algn="tl" rotWithShape="0">
                  <a:srgbClr val="000000">
                    <a:alpha val="43000"/>
                  </a:srgbClr>
                </a:outerShdw>
              </a:effectLst>
              <a:latin typeface="Abadi MT Condensed Extra Bold"/>
            </a:endParaRPr>
          </a:p>
        </p:txBody>
      </p:sp>
      <p:pic>
        <p:nvPicPr>
          <p:cNvPr id="9" name="Picture 8"/>
          <p:cNvPicPr>
            <a:picLocks noChangeAspect="1"/>
          </p:cNvPicPr>
          <p:nvPr/>
        </p:nvPicPr>
        <p:blipFill>
          <a:blip r:embed="rId2"/>
          <a:stretch>
            <a:fillRect/>
          </a:stretch>
        </p:blipFill>
        <p:spPr>
          <a:xfrm>
            <a:off x="1635872" y="2373635"/>
            <a:ext cx="5872256" cy="4114946"/>
          </a:xfrm>
          <a:prstGeom prst="rect">
            <a:avLst/>
          </a:prstGeom>
        </p:spPr>
      </p:pic>
    </p:spTree>
    <p:extLst>
      <p:ext uri="{BB962C8B-B14F-4D97-AF65-F5344CB8AC3E}">
        <p14:creationId xmlns:p14="http://schemas.microsoft.com/office/powerpoint/2010/main" val="398070173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Custom 2">
      <a:dk1>
        <a:srgbClr val="000000"/>
      </a:dk1>
      <a:lt1>
        <a:sysClr val="window" lastClr="FFFFFF"/>
      </a:lt1>
      <a:dk2>
        <a:srgbClr val="0D4462"/>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10861</TotalTime>
  <Words>1652</Words>
  <Application>Microsoft Macintosh PowerPoint</Application>
  <PresentationFormat>On-screen Show (4:3)</PresentationFormat>
  <Paragraphs>356</Paragraphs>
  <Slides>63</Slides>
  <Notes>43</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Waveform</vt:lpstr>
      <vt:lpstr>Your Kids Can Code</vt:lpstr>
      <vt:lpstr>Who Am I?</vt:lpstr>
      <vt:lpstr>Who Am I?</vt:lpstr>
      <vt:lpstr>Who Am I?</vt:lpstr>
      <vt:lpstr>Who Needs a Dishwasher?</vt:lpstr>
      <vt:lpstr>What Comes to Mind?</vt:lpstr>
      <vt:lpstr>What Comes to Mind?</vt:lpstr>
      <vt:lpstr>What Comes to Mind?</vt:lpstr>
      <vt:lpstr>What Comes to Mind?</vt:lpstr>
      <vt:lpstr>What Comes to Mind?</vt:lpstr>
      <vt:lpstr>What Comes to Mind?</vt:lpstr>
      <vt:lpstr>What Comes to Mind?</vt:lpstr>
      <vt:lpstr>Need an Alarm?</vt:lpstr>
      <vt:lpstr>What Comes to Mind?</vt:lpstr>
      <vt:lpstr>What is Happening to Jobs?</vt:lpstr>
      <vt:lpstr>What is Happening to Jobs?</vt:lpstr>
      <vt:lpstr>What is Happening to Jobs?</vt:lpstr>
      <vt:lpstr>What is Happening to Jobs?</vt:lpstr>
      <vt:lpstr>What is Happening to Jobs?</vt:lpstr>
      <vt:lpstr>Which Skills are Likely to be Automated?</vt:lpstr>
      <vt:lpstr>Software Development</vt:lpstr>
      <vt:lpstr>Software Development as a Career</vt:lpstr>
      <vt:lpstr>Software Development as a Life Skill</vt:lpstr>
      <vt:lpstr>How Do Your Kids Interact with Technology?</vt:lpstr>
      <vt:lpstr>Software Development as a Life Skill</vt:lpstr>
      <vt:lpstr>Where to Start?</vt:lpstr>
      <vt:lpstr>Kids Learn to Code at Any Age</vt:lpstr>
      <vt:lpstr>Kids Learn to Code at Any Age</vt:lpstr>
      <vt:lpstr>Learning Goals (3-6yo)</vt:lpstr>
      <vt:lpstr>Kids Learn to Code at Any Age</vt:lpstr>
      <vt:lpstr>PowerPoint Presentation</vt:lpstr>
      <vt:lpstr>PowerPoint Presentation</vt:lpstr>
      <vt:lpstr>Learning Goals (5-8yo)</vt:lpstr>
      <vt:lpstr>Kids Learn to Code at Any Age</vt:lpstr>
      <vt:lpstr>PowerPoint Presentation</vt:lpstr>
      <vt:lpstr>PowerPoint Presentation</vt:lpstr>
      <vt:lpstr>Learning Goals (8-12yo)</vt:lpstr>
      <vt:lpstr>Learn to Code at Any Age</vt:lpstr>
      <vt:lpstr>Learning Goals (12-16yo)</vt:lpstr>
      <vt:lpstr>Learn to Code at Any Age</vt:lpstr>
      <vt:lpstr>Learn to Code at Any Age</vt:lpstr>
      <vt:lpstr>Coding is Fun for Kids!</vt:lpstr>
      <vt:lpstr>Trouble with Toys</vt:lpstr>
      <vt:lpstr>PowerPoint Presentation</vt:lpstr>
      <vt:lpstr>PowerPoint Presentation</vt:lpstr>
      <vt:lpstr>Solution?</vt:lpstr>
      <vt:lpstr>Coding = Education (not play)</vt:lpstr>
      <vt:lpstr>Coding = Education (not play)</vt:lpstr>
      <vt:lpstr>1. Make Requirements</vt:lpstr>
      <vt:lpstr>2. Be flexible</vt:lpstr>
      <vt:lpstr>3. Inspect What You Expect</vt:lpstr>
      <vt:lpstr>4. Monitor the Difficulty</vt:lpstr>
      <vt:lpstr>5. Encourage Repetition</vt:lpstr>
      <vt:lpstr>5. Repetition</vt:lpstr>
      <vt:lpstr>Coding = Education (not play)</vt:lpstr>
      <vt:lpstr>Limit Screen Play Time</vt:lpstr>
      <vt:lpstr>Limit Screen Play Time</vt:lpstr>
      <vt:lpstr>PowerPoint Presentation</vt:lpstr>
      <vt:lpstr>Limit Screen Play Time</vt:lpstr>
      <vt:lpstr>Questions?</vt:lpstr>
      <vt:lpstr>Conclusion</vt:lpstr>
      <vt:lpstr>Conclusion</vt:lpstr>
      <vt:lpstr>PowerPoint Presentation</vt:lpstr>
    </vt:vector>
  </TitlesOfParts>
  <Company>Parnell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Kids Can Code</dc:title>
  <dc:creator>Jeremy Moritz</dc:creator>
  <cp:lastModifiedBy>Jeremy Moritz</cp:lastModifiedBy>
  <cp:revision>114</cp:revision>
  <dcterms:created xsi:type="dcterms:W3CDTF">2018-03-13T21:44:01Z</dcterms:created>
  <dcterms:modified xsi:type="dcterms:W3CDTF">2018-09-10T14:03:41Z</dcterms:modified>
</cp:coreProperties>
</file>